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320" r:id="rId3"/>
    <p:sldId id="331"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9" r:id="rId24"/>
    <p:sldId id="368" r:id="rId25"/>
    <p:sldId id="338" r:id="rId26"/>
    <p:sldId id="3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o" initials="F"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94434" autoAdjust="0"/>
  </p:normalViewPr>
  <p:slideViewPr>
    <p:cSldViewPr snapToGrid="0">
      <p:cViewPr>
        <p:scale>
          <a:sx n="59" d="100"/>
          <a:sy n="59" d="100"/>
        </p:scale>
        <p:origin x="-226" y="264"/>
      </p:cViewPr>
      <p:guideLst>
        <p:guide orient="horz" pos="2160"/>
        <p:guide pos="3840"/>
      </p:guideLst>
    </p:cSldViewPr>
  </p:slideViewPr>
  <p:outlineViewPr>
    <p:cViewPr>
      <p:scale>
        <a:sx n="33" d="100"/>
        <a:sy n="33" d="100"/>
      </p:scale>
      <p:origin x="0" y="-296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92B1B-800D-4DF8-8DDF-1CE144EEE0F9}" type="datetimeFigureOut">
              <a:rPr lang="es-ES" smtClean="0"/>
              <a:t>12/06/2017</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C550-8466-44C7-BBDB-C397DE9B2D7D}" type="slidenum">
              <a:rPr lang="es-ES" smtClean="0"/>
              <a:t>‹Nº›</a:t>
            </a:fld>
            <a:endParaRPr lang="es-ES" dirty="0"/>
          </a:p>
        </p:txBody>
      </p:sp>
    </p:spTree>
    <p:extLst>
      <p:ext uri="{BB962C8B-B14F-4D97-AF65-F5344CB8AC3E}">
        <p14:creationId xmlns:p14="http://schemas.microsoft.com/office/powerpoint/2010/main" val="266142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smtClean="0"/>
          </a:p>
        </p:txBody>
      </p:sp>
      <p:sp>
        <p:nvSpPr>
          <p:cNvPr id="419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9pPr>
          </a:lstStyle>
          <a:p>
            <a:pPr eaLnBrk="1" hangingPunct="1"/>
            <a:fld id="{235A4C8D-B78F-4839-ADE8-1EA75A29732A}" type="slidenum">
              <a:rPr lang="es-CL" altLang="es-ES" sz="1200">
                <a:latin typeface="Times New Roman" panose="02020603050405020304" pitchFamily="18" charset="0"/>
              </a:rPr>
              <a:pPr eaLnBrk="1" hangingPunct="1"/>
              <a:t>25</a:t>
            </a:fld>
            <a:endParaRPr lang="es-CL" altLang="es-ES" sz="1200" dirty="0">
              <a:latin typeface="Times New Roman" panose="02020603050405020304" pitchFamily="18" charset="0"/>
            </a:endParaRPr>
          </a:p>
        </p:txBody>
      </p:sp>
    </p:spTree>
    <p:extLst>
      <p:ext uri="{BB962C8B-B14F-4D97-AF65-F5344CB8AC3E}">
        <p14:creationId xmlns:p14="http://schemas.microsoft.com/office/powerpoint/2010/main" val="353529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ln/>
        </p:spPr>
      </p:sp>
      <p:sp>
        <p:nvSpPr>
          <p:cNvPr id="47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smtClean="0"/>
          </a:p>
        </p:txBody>
      </p:sp>
      <p:sp>
        <p:nvSpPr>
          <p:cNvPr id="471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SzPct val="65000"/>
              <a:buFont typeface="Wingdings" panose="05000000000000000000" pitchFamily="2" charset="2"/>
              <a:defRPr sz="2800">
                <a:solidFill>
                  <a:schemeClr val="tx1"/>
                </a:solidFill>
                <a:latin typeface="Arial" panose="020B0604020202020204" pitchFamily="34" charset="0"/>
              </a:defRPr>
            </a:lvl9pPr>
          </a:lstStyle>
          <a:p>
            <a:pPr eaLnBrk="1" hangingPunct="1"/>
            <a:fld id="{59D855D8-DA5E-4110-9526-95DDA22DBA0F}" type="slidenum">
              <a:rPr lang="es-CL" altLang="es-ES" sz="1200">
                <a:latin typeface="Times New Roman" panose="02020603050405020304" pitchFamily="18" charset="0"/>
              </a:rPr>
              <a:pPr eaLnBrk="1" hangingPunct="1"/>
              <a:t>26</a:t>
            </a:fld>
            <a:endParaRPr lang="es-CL" altLang="es-ES" sz="1200" dirty="0">
              <a:latin typeface="Times New Roman" panose="02020603050405020304" pitchFamily="18" charset="0"/>
            </a:endParaRPr>
          </a:p>
        </p:txBody>
      </p:sp>
    </p:spTree>
    <p:extLst>
      <p:ext uri="{BB962C8B-B14F-4D97-AF65-F5344CB8AC3E}">
        <p14:creationId xmlns:p14="http://schemas.microsoft.com/office/powerpoint/2010/main" val="256473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6/12/2017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6/12/2017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tx1"/>
            </a:gs>
            <a:gs pos="100000">
              <a:schemeClr val="bg1"/>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68411" y="1"/>
            <a:ext cx="11236410" cy="3391498"/>
          </a:xfrm>
        </p:spPr>
        <p:txBody>
          <a:bodyPr/>
          <a:lstStyle/>
          <a:p>
            <a:r>
              <a:rPr lang="es-CL" sz="3600" dirty="0">
                <a:latin typeface="Century Gothic" panose="020B0502020202020204" pitchFamily="34" charset="0"/>
              </a:rPr>
              <a:t>LOS PROBLEMAS Y DESAFÍOS ESTRUCTURALES DE LA EDUCACIÓN SUPERIOR EN EL CHILE </a:t>
            </a:r>
            <a:r>
              <a:rPr lang="es-CL" sz="3600" dirty="0" smtClean="0">
                <a:latin typeface="Century Gothic" panose="020B0502020202020204" pitchFamily="34" charset="0"/>
              </a:rPr>
              <a:t>NEOLIBERAL: </a:t>
            </a:r>
            <a:r>
              <a:rPr lang="es-ES" sz="3600" dirty="0" smtClean="0">
                <a:effectLst/>
                <a:latin typeface="Century Gothic" panose="020B0502020202020204" pitchFamily="34" charset="0"/>
              </a:rPr>
              <a:t/>
            </a:r>
            <a:br>
              <a:rPr lang="es-ES" sz="3600" dirty="0" smtClean="0">
                <a:effectLst/>
                <a:latin typeface="Century Gothic" panose="020B0502020202020204" pitchFamily="34" charset="0"/>
              </a:rPr>
            </a:br>
            <a:r>
              <a:rPr lang="es-ES" sz="3600" dirty="0" smtClean="0">
                <a:effectLst/>
                <a:latin typeface="Century Gothic" panose="020B0502020202020204" pitchFamily="34" charset="0"/>
              </a:rPr>
              <a:t>¿Entre el desalojo de la educación pública o el </a:t>
            </a:r>
            <a:r>
              <a:rPr lang="es-ES" sz="3600" dirty="0" err="1" smtClean="0">
                <a:latin typeface="Century Gothic" panose="020B0502020202020204" pitchFamily="34" charset="0"/>
              </a:rPr>
              <a:t>F</a:t>
            </a:r>
            <a:r>
              <a:rPr lang="es-ES" sz="3600" dirty="0" err="1" smtClean="0">
                <a:effectLst/>
                <a:latin typeface="Century Gothic" panose="020B0502020202020204" pitchFamily="34" charset="0"/>
              </a:rPr>
              <a:t>rankeinstein</a:t>
            </a:r>
            <a:r>
              <a:rPr lang="es-ES" sz="3600" dirty="0" smtClean="0">
                <a:effectLst/>
                <a:latin typeface="Century Gothic" panose="020B0502020202020204" pitchFamily="34" charset="0"/>
              </a:rPr>
              <a:t> de la educación superior chilena? </a:t>
            </a:r>
            <a:endParaRPr lang="es-ES" sz="3600" dirty="0">
              <a:effectLst/>
              <a:latin typeface="Century Gothic" panose="020B0502020202020204" pitchFamily="34" charset="0"/>
            </a:endParaRPr>
          </a:p>
        </p:txBody>
      </p:sp>
      <p:sp>
        <p:nvSpPr>
          <p:cNvPr id="3" name="Subtítulo 2"/>
          <p:cNvSpPr>
            <a:spLocks noGrp="1"/>
          </p:cNvSpPr>
          <p:nvPr>
            <p:ph type="subTitle" idx="1"/>
          </p:nvPr>
        </p:nvSpPr>
        <p:spPr>
          <a:xfrm>
            <a:off x="509451" y="5118198"/>
            <a:ext cx="11338559" cy="1739802"/>
          </a:xfrm>
        </p:spPr>
        <p:txBody>
          <a:bodyPr>
            <a:noAutofit/>
          </a:bodyPr>
          <a:lstStyle/>
          <a:p>
            <a:r>
              <a:rPr lang="es-ES" sz="2000" b="1" dirty="0" smtClean="0">
                <a:solidFill>
                  <a:schemeClr val="bg1"/>
                </a:solidFill>
                <a:effectLst/>
                <a:latin typeface="Century Gothic" panose="020B0502020202020204" pitchFamily="34" charset="0"/>
              </a:rPr>
              <a:t>Prof. Rodrigo Sánchez – Univ. de Chile –OPECH- USACH, con la Colaboración de Diego Parra y Patricio López (</a:t>
            </a:r>
            <a:r>
              <a:rPr lang="es-ES" sz="2000" b="1" dirty="0" err="1">
                <a:solidFill>
                  <a:schemeClr val="bg1"/>
                </a:solidFill>
                <a:latin typeface="Century Gothic" panose="020B0502020202020204" pitchFamily="34" charset="0"/>
              </a:rPr>
              <a:t>E</a:t>
            </a:r>
            <a:r>
              <a:rPr lang="es-ES" sz="2000" b="1" dirty="0" err="1" smtClean="0">
                <a:solidFill>
                  <a:schemeClr val="bg1"/>
                </a:solidFill>
                <a:effectLst/>
                <a:latin typeface="Century Gothic" panose="020B0502020202020204" pitchFamily="34" charset="0"/>
              </a:rPr>
              <a:t>sts</a:t>
            </a:r>
            <a:r>
              <a:rPr lang="es-ES" sz="2000" b="1" dirty="0" smtClean="0">
                <a:solidFill>
                  <a:schemeClr val="bg1"/>
                </a:solidFill>
                <a:effectLst/>
                <a:latin typeface="Century Gothic" panose="020B0502020202020204" pitchFamily="34" charset="0"/>
              </a:rPr>
              <a:t>. </a:t>
            </a:r>
            <a:r>
              <a:rPr lang="es-ES" sz="2000" b="1" dirty="0">
                <a:solidFill>
                  <a:schemeClr val="bg1"/>
                </a:solidFill>
                <a:latin typeface="Century Gothic" panose="020B0502020202020204" pitchFamily="34" charset="0"/>
              </a:rPr>
              <a:t>d</a:t>
            </a:r>
            <a:r>
              <a:rPr lang="es-ES" sz="2000" b="1" dirty="0" smtClean="0">
                <a:solidFill>
                  <a:schemeClr val="bg1"/>
                </a:solidFill>
                <a:effectLst/>
                <a:latin typeface="Century Gothic" panose="020B0502020202020204" pitchFamily="34" charset="0"/>
              </a:rPr>
              <a:t>el doctorado en Psicología- Univ. de Chile) y </a:t>
            </a:r>
            <a:r>
              <a:rPr lang="es-ES" sz="2000" b="1" dirty="0">
                <a:solidFill>
                  <a:schemeClr val="bg1"/>
                </a:solidFill>
                <a:latin typeface="Century Gothic" panose="020B0502020202020204" pitchFamily="34" charset="0"/>
              </a:rPr>
              <a:t>M</a:t>
            </a:r>
            <a:r>
              <a:rPr lang="es-ES" sz="2000" b="1" dirty="0" smtClean="0">
                <a:solidFill>
                  <a:schemeClr val="bg1"/>
                </a:solidFill>
                <a:effectLst/>
                <a:latin typeface="Century Gothic" panose="020B0502020202020204" pitchFamily="34" charset="0"/>
              </a:rPr>
              <a:t>ario Reyes (</a:t>
            </a:r>
            <a:r>
              <a:rPr lang="es-ES" sz="2000" b="1" dirty="0" err="1" smtClean="0">
                <a:solidFill>
                  <a:schemeClr val="bg1"/>
                </a:solidFill>
                <a:latin typeface="Century Gothic" panose="020B0502020202020204" pitchFamily="34" charset="0"/>
              </a:rPr>
              <a:t>E</a:t>
            </a:r>
            <a:r>
              <a:rPr lang="es-ES" sz="2000" b="1" dirty="0" err="1" smtClean="0">
                <a:solidFill>
                  <a:schemeClr val="bg1"/>
                </a:solidFill>
                <a:effectLst/>
                <a:latin typeface="Century Gothic" panose="020B0502020202020204" pitchFamily="34" charset="0"/>
              </a:rPr>
              <a:t>st</a:t>
            </a:r>
            <a:r>
              <a:rPr lang="es-ES" sz="2000" b="1" dirty="0" smtClean="0">
                <a:solidFill>
                  <a:schemeClr val="bg1"/>
                </a:solidFill>
                <a:effectLst/>
                <a:latin typeface="Century Gothic" panose="020B0502020202020204" pitchFamily="34" charset="0"/>
              </a:rPr>
              <a:t>. en práctica de Psicología- Univ. de Chile)</a:t>
            </a:r>
          </a:p>
          <a:p>
            <a:endParaRPr lang="es-ES" sz="2800" b="1" dirty="0">
              <a:solidFill>
                <a:schemeClr val="bg1"/>
              </a:solidFill>
              <a:effectLst/>
              <a:latin typeface="Century Gothic" panose="020B0502020202020204" pitchFamily="34"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942730410"/>
              </p:ext>
            </p:extLst>
          </p:nvPr>
        </p:nvGraphicFramePr>
        <p:xfrm>
          <a:off x="1733187" y="3614420"/>
          <a:ext cx="790575" cy="1031875"/>
        </p:xfrm>
        <a:graphic>
          <a:graphicData uri="http://schemas.openxmlformats.org/presentationml/2006/ole">
            <mc:AlternateContent xmlns:mc="http://schemas.openxmlformats.org/markup-compatibility/2006">
              <mc:Choice xmlns:v="urn:schemas-microsoft-com:vml" Requires="v">
                <p:oleObj spid="_x0000_s4134" name="Imagen de mapa de bits" r:id="rId3" imgW="762106" imgH="1181265" progId="PBrush">
                  <p:embed/>
                </p:oleObj>
              </mc:Choice>
              <mc:Fallback>
                <p:oleObj name="Imagen de mapa de bits" r:id="rId3" imgW="762106" imgH="1181265" progId="PBrush">
                  <p:embed/>
                  <p:pic>
                    <p:nvPicPr>
                      <p:cNvPr id="0" name="3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187" y="3614420"/>
                        <a:ext cx="79057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212" y="3531190"/>
            <a:ext cx="165893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7"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575" y="3531190"/>
            <a:ext cx="1460219"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6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2.- Institucionalidad y rol del Estado </a:t>
            </a:r>
            <a:endParaRPr lang="es-CL" dirty="0"/>
          </a:p>
        </p:txBody>
      </p:sp>
      <p:sp>
        <p:nvSpPr>
          <p:cNvPr id="3" name="2 Marcador de contenido"/>
          <p:cNvSpPr>
            <a:spLocks noGrp="1"/>
          </p:cNvSpPr>
          <p:nvPr>
            <p:ph idx="1"/>
          </p:nvPr>
        </p:nvSpPr>
        <p:spPr>
          <a:xfrm>
            <a:off x="818712" y="1609859"/>
            <a:ext cx="10554574" cy="5022761"/>
          </a:xfrm>
        </p:spPr>
        <p:txBody>
          <a:bodyPr>
            <a:normAutofit fontScale="92500"/>
          </a:bodyPr>
          <a:lstStyle/>
          <a:p>
            <a:endParaRPr lang="es-CL" dirty="0" smtClean="0"/>
          </a:p>
          <a:p>
            <a:r>
              <a:rPr lang="es-CL" dirty="0" smtClean="0"/>
              <a:t>En </a:t>
            </a:r>
            <a:r>
              <a:rPr lang="es-CL" dirty="0"/>
              <a:t>lo que concierne a este pilar estructural señalamos que entre los tres denominados subsistemas : los Centros de Formación </a:t>
            </a:r>
            <a:r>
              <a:rPr lang="es-CL" dirty="0" smtClean="0"/>
              <a:t>Técnica, los </a:t>
            </a:r>
            <a:r>
              <a:rPr lang="es-CL" dirty="0"/>
              <a:t>Institutos Profesionales </a:t>
            </a:r>
            <a:r>
              <a:rPr lang="es-CL" dirty="0" smtClean="0"/>
              <a:t> </a:t>
            </a:r>
            <a:r>
              <a:rPr lang="es-CL" dirty="0"/>
              <a:t>y las </a:t>
            </a:r>
            <a:r>
              <a:rPr lang="es-CL" dirty="0" smtClean="0"/>
              <a:t>Universidades </a:t>
            </a:r>
            <a:r>
              <a:rPr lang="es-CL" dirty="0"/>
              <a:t>no tienen articulación curricular ni jurídica, entre ellos. </a:t>
            </a:r>
            <a:endParaRPr lang="es-CL" dirty="0" smtClean="0"/>
          </a:p>
          <a:p>
            <a:r>
              <a:rPr lang="es-CL" dirty="0" smtClean="0"/>
              <a:t>Según </a:t>
            </a:r>
            <a:r>
              <a:rPr lang="es-CL" dirty="0"/>
              <a:t>la LOCE, unos pueden lucrar [</a:t>
            </a:r>
            <a:r>
              <a:rPr lang="es-CL" dirty="0" err="1"/>
              <a:t>CFT`s</a:t>
            </a:r>
            <a:r>
              <a:rPr lang="es-CL" dirty="0"/>
              <a:t> e </a:t>
            </a:r>
            <a:r>
              <a:rPr lang="es-CL" dirty="0" err="1"/>
              <a:t>IP`s</a:t>
            </a:r>
            <a:r>
              <a:rPr lang="es-CL" dirty="0"/>
              <a:t> privados] y otros no [</a:t>
            </a:r>
            <a:r>
              <a:rPr lang="es-CL" dirty="0" err="1"/>
              <a:t>Ues</a:t>
            </a:r>
            <a:r>
              <a:rPr lang="es-CL" dirty="0"/>
              <a:t> públicas y privadas] (LOCE 1990, art. 30), sin ningún tipo de justificación legal o argumentación coherente. </a:t>
            </a:r>
          </a:p>
          <a:p>
            <a:r>
              <a:rPr lang="es-CL" dirty="0"/>
              <a:t>Respecto a matrícula, en ninguno de estos subsistemas se encuentra regulada. </a:t>
            </a:r>
            <a:endParaRPr lang="es-CL" dirty="0" smtClean="0"/>
          </a:p>
          <a:p>
            <a:r>
              <a:rPr lang="es-CL" dirty="0" smtClean="0"/>
              <a:t>En </a:t>
            </a:r>
            <a:r>
              <a:rPr lang="es-CL" dirty="0"/>
              <a:t>el caso de los </a:t>
            </a:r>
            <a:r>
              <a:rPr lang="es-CL" dirty="0" err="1"/>
              <a:t>CFT`s</a:t>
            </a:r>
            <a:r>
              <a:rPr lang="es-CL" dirty="0"/>
              <a:t>, son todos privados. Según la Ley 20.190 publicada el 29 de marzo del presente año, se abrirán 15 </a:t>
            </a:r>
            <a:r>
              <a:rPr lang="es-CL" dirty="0" err="1"/>
              <a:t>CFT`s</a:t>
            </a:r>
            <a:r>
              <a:rPr lang="es-CL" dirty="0"/>
              <a:t> estatales, uno por región. </a:t>
            </a:r>
            <a:endParaRPr lang="es-CL" dirty="0" smtClean="0"/>
          </a:p>
          <a:p>
            <a:r>
              <a:rPr lang="es-CL" dirty="0" smtClean="0"/>
              <a:t>Para </a:t>
            </a:r>
            <a:r>
              <a:rPr lang="es-CL" dirty="0"/>
              <a:t>el subsistema de los </a:t>
            </a:r>
            <a:r>
              <a:rPr lang="es-CL" dirty="0" err="1"/>
              <a:t>IP`s</a:t>
            </a:r>
            <a:r>
              <a:rPr lang="es-CL" dirty="0"/>
              <a:t> no existe oferta estatal , por lo tanto, la matrícula en los </a:t>
            </a:r>
            <a:r>
              <a:rPr lang="es-CL" dirty="0" err="1"/>
              <a:t>IP`s</a:t>
            </a:r>
            <a:r>
              <a:rPr lang="es-CL" dirty="0"/>
              <a:t> privados representa el 32% de la matricula total de la educación superior, resultando ser la de mayor matrícula y la que más ha crecido en los últimos 10 años. </a:t>
            </a:r>
            <a:endParaRPr lang="es-CL" dirty="0" smtClean="0"/>
          </a:p>
          <a:p>
            <a:r>
              <a:rPr lang="es-CL" dirty="0" smtClean="0"/>
              <a:t>Para </a:t>
            </a:r>
            <a:r>
              <a:rPr lang="es-CL" dirty="0"/>
              <a:t>el caso de las </a:t>
            </a:r>
            <a:r>
              <a:rPr lang="es-CL" dirty="0" err="1"/>
              <a:t>Ues</a:t>
            </a:r>
            <a:r>
              <a:rPr lang="es-CL" dirty="0"/>
              <a:t>, la oferta de matrícula estatal  es la única que disminuye, llegando a ser el 14% de la matrícula total de la educación superior (CNED, 2015), a la inversa de lo que ocurre en la privada la cual ha mostrado en los últimos 30 años un crecimiento sostenido. </a:t>
            </a:r>
          </a:p>
          <a:p>
            <a:endParaRPr lang="es-CL" dirty="0"/>
          </a:p>
        </p:txBody>
      </p:sp>
    </p:spTree>
    <p:extLst>
      <p:ext uri="{BB962C8B-B14F-4D97-AF65-F5344CB8AC3E}">
        <p14:creationId xmlns:p14="http://schemas.microsoft.com/office/powerpoint/2010/main" val="36930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Sobre el rol y la acreditación</a:t>
            </a:r>
            <a:endParaRPr lang="es-CL" dirty="0"/>
          </a:p>
        </p:txBody>
      </p:sp>
      <p:sp>
        <p:nvSpPr>
          <p:cNvPr id="3" name="2 Marcador de contenido"/>
          <p:cNvSpPr>
            <a:spLocks noGrp="1"/>
          </p:cNvSpPr>
          <p:nvPr>
            <p:ph idx="1"/>
          </p:nvPr>
        </p:nvSpPr>
        <p:spPr>
          <a:xfrm>
            <a:off x="818712" y="2222287"/>
            <a:ext cx="10554574" cy="4436090"/>
          </a:xfrm>
        </p:spPr>
        <p:txBody>
          <a:bodyPr>
            <a:normAutofit lnSpcReduction="10000"/>
          </a:bodyPr>
          <a:lstStyle/>
          <a:p>
            <a:r>
              <a:rPr lang="es-CL" dirty="0"/>
              <a:t>Sobre el rol de cada uno de estos subsistemas, hay que señalar que la LOCE es bastante escueta respecto a las instituciones que tienen reconocimiento oficial. </a:t>
            </a:r>
            <a:endParaRPr lang="es-CL" dirty="0" smtClean="0"/>
          </a:p>
          <a:p>
            <a:r>
              <a:rPr lang="es-CL" dirty="0" smtClean="0"/>
              <a:t>Para </a:t>
            </a:r>
            <a:r>
              <a:rPr lang="es-CL" dirty="0"/>
              <a:t>el caso de los </a:t>
            </a:r>
            <a:r>
              <a:rPr lang="es-CL" dirty="0" err="1"/>
              <a:t>CFT`s</a:t>
            </a:r>
            <a:r>
              <a:rPr lang="es-CL" dirty="0"/>
              <a:t> e </a:t>
            </a:r>
            <a:r>
              <a:rPr lang="es-CL" dirty="0" err="1"/>
              <a:t>IP`s</a:t>
            </a:r>
            <a:r>
              <a:rPr lang="es-CL" dirty="0"/>
              <a:t> sólo requieren requisitos mínimos (arts. 30 y 31). Para el caso de los </a:t>
            </a:r>
            <a:r>
              <a:rPr lang="es-CL" dirty="0" err="1"/>
              <a:t>CFT´s</a:t>
            </a:r>
            <a:r>
              <a:rPr lang="es-CL" dirty="0"/>
              <a:t> estos entregan títulos de nivel técnico superior </a:t>
            </a:r>
            <a:endParaRPr lang="es-CL" dirty="0" smtClean="0"/>
          </a:p>
          <a:p>
            <a:r>
              <a:rPr lang="es-CL" dirty="0" smtClean="0"/>
              <a:t>Para </a:t>
            </a:r>
            <a:r>
              <a:rPr lang="es-CL" dirty="0"/>
              <a:t>los </a:t>
            </a:r>
            <a:r>
              <a:rPr lang="es-CL" dirty="0" err="1"/>
              <a:t>IP`s</a:t>
            </a:r>
            <a:r>
              <a:rPr lang="es-CL" dirty="0"/>
              <a:t>, títulos técnicos de nivel superior </a:t>
            </a:r>
            <a:r>
              <a:rPr lang="es-CL" dirty="0" smtClean="0"/>
              <a:t> y títulos </a:t>
            </a:r>
            <a:r>
              <a:rPr lang="es-CL" dirty="0"/>
              <a:t>profesionales que no requieran </a:t>
            </a:r>
            <a:r>
              <a:rPr lang="es-CL" dirty="0" smtClean="0"/>
              <a:t>licenciatura. </a:t>
            </a:r>
          </a:p>
          <a:p>
            <a:r>
              <a:rPr lang="es-CL" dirty="0" smtClean="0"/>
              <a:t>Por </a:t>
            </a:r>
            <a:r>
              <a:rPr lang="es-CL" dirty="0"/>
              <a:t>su parte, las </a:t>
            </a:r>
            <a:r>
              <a:rPr lang="es-CL" dirty="0" err="1"/>
              <a:t>Ues</a:t>
            </a:r>
            <a:r>
              <a:rPr lang="es-CL" dirty="0"/>
              <a:t> podrán otorgar títulos profesionales y toda clase de grados académicos (licenciaturas, magíster y doctor). Además, estas últimas deben cumplir una función de investigación y </a:t>
            </a:r>
            <a:r>
              <a:rPr lang="es-CL" dirty="0" smtClean="0"/>
              <a:t>extensión</a:t>
            </a:r>
            <a:endParaRPr lang="es-CL" dirty="0"/>
          </a:p>
          <a:p>
            <a:r>
              <a:rPr lang="es-CL" dirty="0"/>
              <a:t>La mercantilización de la educación superior ha permitido el desarrollo de entidades que acreditan la calidad de estos subsistemas. Sin embargo, ha quedado demostrado, en estos últimos años, que este tipo de instituciones del sistema -como la Comisión Nacional de Acreditación (CNA)- han sido corrompidas y se han transformado escrupulosamente en negocios (CIPER Chile, 2011 ; Alerta Educativa, 2012 ; CIPER Chile, 2015 ). </a:t>
            </a:r>
          </a:p>
        </p:txBody>
      </p:sp>
    </p:spTree>
    <p:extLst>
      <p:ext uri="{BB962C8B-B14F-4D97-AF65-F5344CB8AC3E}">
        <p14:creationId xmlns:p14="http://schemas.microsoft.com/office/powerpoint/2010/main" val="154590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Sobre las agrupaciones</a:t>
            </a:r>
            <a:endParaRPr lang="es-CL" dirty="0"/>
          </a:p>
        </p:txBody>
      </p:sp>
      <p:sp>
        <p:nvSpPr>
          <p:cNvPr id="3" name="2 Marcador de contenido"/>
          <p:cNvSpPr>
            <a:spLocks noGrp="1"/>
          </p:cNvSpPr>
          <p:nvPr>
            <p:ph idx="1"/>
          </p:nvPr>
        </p:nvSpPr>
        <p:spPr>
          <a:xfrm>
            <a:off x="818712" y="1828801"/>
            <a:ext cx="10554574" cy="4803820"/>
          </a:xfrm>
        </p:spPr>
        <p:txBody>
          <a:bodyPr>
            <a:normAutofit fontScale="92500" lnSpcReduction="20000"/>
          </a:bodyPr>
          <a:lstStyle/>
          <a:p>
            <a:endParaRPr lang="es-CL" dirty="0" smtClean="0"/>
          </a:p>
          <a:p>
            <a:r>
              <a:rPr lang="es-CL" sz="1900" dirty="0" smtClean="0"/>
              <a:t>Vale </a:t>
            </a:r>
            <a:r>
              <a:rPr lang="es-CL" sz="1900" dirty="0"/>
              <a:t>la pena señalar que en lo que concierne las universidades estatales, estas se encuentran agrupadas al interior del Consorcio de Universidades del Estado de Chile (CUECH). Actualmente lo configuran las 16 universidades estatales existentes, incluyendo las recientemente creadas, Universidad de </a:t>
            </a:r>
            <a:r>
              <a:rPr lang="es-CL" sz="1900" dirty="0" err="1"/>
              <a:t>O’higgins</a:t>
            </a:r>
            <a:r>
              <a:rPr lang="es-CL" sz="1900" dirty="0"/>
              <a:t> y la de Aysén. Todas, salvo las dos últimas mencionadas, son parte del proceso de desmembramiento y desarticulación, promovido en dictadura, de las 2 universidades nacionales (UTE y Universidad de Chile) estatales que existían antes de 1980. </a:t>
            </a:r>
            <a:r>
              <a:rPr lang="es-CL" sz="1900" dirty="0" smtClean="0"/>
              <a:t>Todas eran gratuitas.</a:t>
            </a:r>
          </a:p>
          <a:p>
            <a:r>
              <a:rPr lang="es-CL" sz="1900" dirty="0" smtClean="0"/>
              <a:t>En </a:t>
            </a:r>
            <a:r>
              <a:rPr lang="es-CL" sz="1900" dirty="0"/>
              <a:t>lo que concierne a las universidades privadas tradicionales son 9 y se agrupan en lo que se ha denominado el G-9. Estas nacen también en 1981 y son la resultante de las 6 universidades privadas que existían antes de esa fecha. </a:t>
            </a:r>
            <a:endParaRPr lang="es-CL" sz="1900" dirty="0" smtClean="0"/>
          </a:p>
          <a:p>
            <a:r>
              <a:rPr lang="es-CL" sz="1900" dirty="0" smtClean="0"/>
              <a:t>El </a:t>
            </a:r>
            <a:r>
              <a:rPr lang="es-CL" sz="1900" dirty="0"/>
              <a:t>Consejo de Rectores de Universidades Chilenas (CRUCH), es la organización que se dieron las universidades tradicionales (estatales y privadas que surgen de este proceso). Hoy 27 en total</a:t>
            </a:r>
            <a:r>
              <a:rPr lang="es-CL" sz="1900" dirty="0" smtClean="0"/>
              <a:t>.</a:t>
            </a:r>
          </a:p>
          <a:p>
            <a:r>
              <a:rPr lang="es-CL" sz="1900" dirty="0" smtClean="0"/>
              <a:t> </a:t>
            </a:r>
            <a:r>
              <a:rPr lang="es-CL" sz="1900" dirty="0"/>
              <a:t>Por último, señalamos que existe una nueva agrupación denominada Corporación de Universidades Privadas (CUP) que agrupa a 16 Universidades  de alrededor de 35 privadas que surgieron durante estos últimos treinta años , sin contar aquellas 21 que han cerrados sus matrículas </a:t>
            </a:r>
          </a:p>
          <a:p>
            <a:endParaRPr lang="es-CL" dirty="0"/>
          </a:p>
          <a:p>
            <a:endParaRPr lang="es-CL" dirty="0"/>
          </a:p>
        </p:txBody>
      </p:sp>
    </p:spTree>
    <p:extLst>
      <p:ext uri="{BB962C8B-B14F-4D97-AF65-F5344CB8AC3E}">
        <p14:creationId xmlns:p14="http://schemas.microsoft.com/office/powerpoint/2010/main" val="1825110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3.- Acceso y retención de matrículas</a:t>
            </a:r>
            <a:endParaRPr lang="es-CL" dirty="0"/>
          </a:p>
        </p:txBody>
      </p:sp>
      <p:sp>
        <p:nvSpPr>
          <p:cNvPr id="3" name="2 Marcador de contenido"/>
          <p:cNvSpPr>
            <a:spLocks noGrp="1"/>
          </p:cNvSpPr>
          <p:nvPr>
            <p:ph idx="1"/>
          </p:nvPr>
        </p:nvSpPr>
        <p:spPr>
          <a:xfrm>
            <a:off x="818712" y="1764406"/>
            <a:ext cx="10554574" cy="4919729"/>
          </a:xfrm>
        </p:spPr>
        <p:txBody>
          <a:bodyPr>
            <a:normAutofit/>
          </a:bodyPr>
          <a:lstStyle/>
          <a:p>
            <a:r>
              <a:rPr lang="es-CL" sz="2000" dirty="0"/>
              <a:t>Para ingresar a la Educación Superior en Chile, además de haber finalizado la enseñanza media, se debe cumplir con los requisitos de admisión definidos autónomamente por cada institución. Las universidades pertenecientes al Consejo de Rectores (CRUCH) tienen como mecanismo la Prueba de Selección Universitaria (</a:t>
            </a:r>
            <a:r>
              <a:rPr lang="es-CL" sz="2000" dirty="0" smtClean="0"/>
              <a:t>PSU).</a:t>
            </a:r>
          </a:p>
          <a:p>
            <a:r>
              <a:rPr lang="es-CL" sz="2000" dirty="0" smtClean="0"/>
              <a:t> </a:t>
            </a:r>
            <a:r>
              <a:rPr lang="es-CL" sz="2000" dirty="0"/>
              <a:t>Se establece como mínimo 475 puntos para ser seleccionados. Además, desde el 2012, para ser seleccionado se suman otras </a:t>
            </a:r>
            <a:r>
              <a:rPr lang="es-CL" sz="2000" dirty="0" err="1"/>
              <a:t>Ues</a:t>
            </a:r>
            <a:r>
              <a:rPr lang="es-CL" sz="2000" dirty="0"/>
              <a:t> Privadas a este “Sistema Único de Admisión” (SUA). </a:t>
            </a:r>
            <a:endParaRPr lang="es-CL" sz="2000" dirty="0" smtClean="0"/>
          </a:p>
          <a:p>
            <a:r>
              <a:rPr lang="es-CL" sz="2000" dirty="0" smtClean="0"/>
              <a:t>Por </a:t>
            </a:r>
            <a:r>
              <a:rPr lang="es-CL" sz="2000" dirty="0"/>
              <a:t>otro lado, el puntaje ranking de notas y las notas de enseñanza media (NEM) también pueden ser consideradas en el ingreso a algunas </a:t>
            </a:r>
            <a:r>
              <a:rPr lang="es-CL" sz="2000" dirty="0" err="1"/>
              <a:t>Ues</a:t>
            </a:r>
            <a:r>
              <a:rPr lang="es-CL" sz="2000" dirty="0"/>
              <a:t>. El NEM incluso pueden ser una vía de acceso directo, por ejemplo, en algunos IP y CFT que sólo exigen la PSU rendida.  </a:t>
            </a:r>
          </a:p>
        </p:txBody>
      </p:sp>
    </p:spTree>
    <p:extLst>
      <p:ext uri="{BB962C8B-B14F-4D97-AF65-F5344CB8AC3E}">
        <p14:creationId xmlns:p14="http://schemas.microsoft.com/office/powerpoint/2010/main" val="613431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Sobre acceso y retención de matrículas </a:t>
            </a:r>
            <a:endParaRPr lang="es-CL" dirty="0"/>
          </a:p>
        </p:txBody>
      </p:sp>
      <p:sp>
        <p:nvSpPr>
          <p:cNvPr id="3" name="2 Marcador de contenido"/>
          <p:cNvSpPr>
            <a:spLocks noGrp="1"/>
          </p:cNvSpPr>
          <p:nvPr>
            <p:ph idx="1"/>
          </p:nvPr>
        </p:nvSpPr>
        <p:spPr>
          <a:xfrm>
            <a:off x="818712" y="2222287"/>
            <a:ext cx="10554574" cy="4345938"/>
          </a:xfrm>
        </p:spPr>
        <p:txBody>
          <a:bodyPr>
            <a:normAutofit/>
          </a:bodyPr>
          <a:lstStyle/>
          <a:p>
            <a:r>
              <a:rPr lang="es-CL" sz="2000" dirty="0"/>
              <a:t>Además, para poder financiar la permanencia de los estudiantes en la Educación Superior, algunas becas  del Estado exigen un mínimo de 500 puntos promedio en la PSU (lenguaje y matemáticas), y un puntaje desde 475 puntos para el Crédito con Aval del Estado y el Fondo solidario de Crédito Universitario (FSCU).  </a:t>
            </a:r>
            <a:endParaRPr lang="es-CL" sz="2000" dirty="0" smtClean="0"/>
          </a:p>
          <a:p>
            <a:r>
              <a:rPr lang="es-CL" sz="2000" dirty="0"/>
              <a:t>La investigación demuestra que el puntaje obtenido en la PSU está relacionado con el establecimiento de procedencia de los estudiantes, siendo sólo alrededor de un 35% los alumnos de escuelas municipales los que superan los 500 puntos promedio PSU, mientras que los de particular subvencionado superan el 51% y los de particular pagado el 85%, al año 2015 . Hay que considerar que son las personas de menores recursos las que estudian en establecimientos públicos, mostrando la estrecha relación que existe entre nivel socioeconómico y el tipo de educación al que se puede acceder.</a:t>
            </a:r>
          </a:p>
        </p:txBody>
      </p:sp>
    </p:spTree>
    <p:extLst>
      <p:ext uri="{BB962C8B-B14F-4D97-AF65-F5344CB8AC3E}">
        <p14:creationId xmlns:p14="http://schemas.microsoft.com/office/powerpoint/2010/main" val="283673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701" y="862885"/>
            <a:ext cx="10728101" cy="570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14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2884" y="953037"/>
            <a:ext cx="10702343" cy="575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79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5307" y="270456"/>
            <a:ext cx="11397803" cy="593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04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Permanencia</a:t>
            </a:r>
            <a:endParaRPr lang="es-CL" dirty="0"/>
          </a:p>
        </p:txBody>
      </p:sp>
      <p:sp>
        <p:nvSpPr>
          <p:cNvPr id="3" name="2 Marcador de contenido"/>
          <p:cNvSpPr>
            <a:spLocks noGrp="1"/>
          </p:cNvSpPr>
          <p:nvPr>
            <p:ph idx="1"/>
          </p:nvPr>
        </p:nvSpPr>
        <p:spPr>
          <a:xfrm>
            <a:off x="818712" y="1390918"/>
            <a:ext cx="10554574" cy="5280337"/>
          </a:xfrm>
        </p:spPr>
        <p:txBody>
          <a:bodyPr>
            <a:normAutofit/>
          </a:bodyPr>
          <a:lstStyle/>
          <a:p>
            <a:r>
              <a:rPr lang="es-CL" sz="2000" dirty="0"/>
              <a:t>En cuanto a la permanencia en Educación Superior en </a:t>
            </a:r>
            <a:r>
              <a:rPr lang="es-CL" sz="2000" dirty="0" err="1"/>
              <a:t>CFT’s</a:t>
            </a:r>
            <a:r>
              <a:rPr lang="es-CL" sz="2000" dirty="0"/>
              <a:t>, </a:t>
            </a:r>
            <a:r>
              <a:rPr lang="es-CL" sz="2000" dirty="0" err="1"/>
              <a:t>IP’s</a:t>
            </a:r>
            <a:r>
              <a:rPr lang="es-CL" sz="2000" dirty="0"/>
              <a:t> y </a:t>
            </a:r>
            <a:r>
              <a:rPr lang="es-CL" sz="2000" dirty="0" err="1"/>
              <a:t>Ues</a:t>
            </a:r>
            <a:r>
              <a:rPr lang="es-CL" sz="2000" dirty="0"/>
              <a:t>, en pregrado, se observa que los estudiantes de colegios particulares pagados tienen una mayor tasa de retención de 1er año (78,4%) que los de particulares subvencionados (70,3%) y estos, a su vez, más que los de establecimientos municipales (67,5%), esto en base a los datos de los alumnos que ingresaron el año 2012. Sin embargo, estas cifras se estrechan un poco si se observan según el tipo de institución, encontrando, por ejemplo, que en los </a:t>
            </a:r>
            <a:r>
              <a:rPr lang="es-CL" sz="2000" dirty="0" err="1"/>
              <a:t>CFT’s</a:t>
            </a:r>
            <a:r>
              <a:rPr lang="es-CL" sz="2000" dirty="0"/>
              <a:t> los estudiantes que provienen de colegios municipales tienen una mayor tasa de retención que los de particulares pagados en este contexto. Además, se encuentra que los estudiantes del quintil 1, es decir, los de menores ingresos, muestran una retención de un 71%, inferior al resto de los quintiles, que rondan el 75%. La mayor retención en universidades se da en los quintiles de mayores ingresos, mientras que en los IP se da en los quintiles 1 y 5 y en los </a:t>
            </a:r>
            <a:r>
              <a:rPr lang="es-CL" sz="2000" dirty="0" err="1"/>
              <a:t>CFT’s</a:t>
            </a:r>
            <a:r>
              <a:rPr lang="es-CL" sz="2000" dirty="0"/>
              <a:t> en los tres quintiles más bajos .</a:t>
            </a:r>
          </a:p>
        </p:txBody>
      </p:sp>
    </p:spTree>
    <p:extLst>
      <p:ext uri="{BB962C8B-B14F-4D97-AF65-F5344CB8AC3E}">
        <p14:creationId xmlns:p14="http://schemas.microsoft.com/office/powerpoint/2010/main" val="922787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4.  Por último, Financiamiento</a:t>
            </a:r>
            <a:endParaRPr lang="es-CL" dirty="0"/>
          </a:p>
        </p:txBody>
      </p:sp>
      <p:sp>
        <p:nvSpPr>
          <p:cNvPr id="3" name="2 Marcador de contenido"/>
          <p:cNvSpPr>
            <a:spLocks noGrp="1"/>
          </p:cNvSpPr>
          <p:nvPr>
            <p:ph idx="1"/>
          </p:nvPr>
        </p:nvSpPr>
        <p:spPr>
          <a:xfrm>
            <a:off x="818712" y="1687133"/>
            <a:ext cx="10554574" cy="5074276"/>
          </a:xfrm>
        </p:spPr>
        <p:txBody>
          <a:bodyPr>
            <a:normAutofit/>
          </a:bodyPr>
          <a:lstStyle/>
          <a:p>
            <a:r>
              <a:rPr lang="es-CL" dirty="0"/>
              <a:t>Según los datos de la OCDE, el gasto público en educación superior en Chile, al año 2013, apenas alcanza un 34,6%, muy lejos del 70% que registran en promedio los países pertenecientes a esta misma organización.  Este escaso financiamiento fiscal se entrega a través de dos vías: recursos asignados a los estudiantes, que representan un 68,7% de estos, y recursos asignados a las instituciones, que completan el 31,3% restante. </a:t>
            </a:r>
          </a:p>
          <a:p>
            <a:r>
              <a:rPr lang="es-CL" dirty="0"/>
              <a:t>En cuanto a los recursos asignados a los estudiantes, para que cubran el monto de arancel, se encuentran las diferentes becas y dos créditos, el Fondo Solidario de Crédito Universitario (FSCU)y el Crédito con Aval del Estado (CAE), el cual es otorgado por alguna institución del sistema financiero y es garantizado por el Estado. Cabe destacar que estos recursos focalizados en los estudiantes representan alrededor del 95% del financiamiento fiscal para </a:t>
            </a:r>
            <a:r>
              <a:rPr lang="es-CL" dirty="0" err="1"/>
              <a:t>IP’s</a:t>
            </a:r>
            <a:r>
              <a:rPr lang="es-CL" dirty="0"/>
              <a:t>, </a:t>
            </a:r>
            <a:r>
              <a:rPr lang="es-CL" dirty="0" err="1"/>
              <a:t>CFT’s</a:t>
            </a:r>
            <a:r>
              <a:rPr lang="es-CL" dirty="0"/>
              <a:t> y Universidades Privadas fuera del CRUCH, mientras que para Universidades Estatales, Privadas Tradicionales y Escuelas Matrices de las FF.AA. y de Orden representa alrededor del 50%. </a:t>
            </a:r>
            <a:endParaRPr lang="es-CL" dirty="0" smtClean="0"/>
          </a:p>
          <a:p>
            <a:r>
              <a:rPr lang="es-CL" dirty="0" smtClean="0"/>
              <a:t>Cabe </a:t>
            </a:r>
            <a:r>
              <a:rPr lang="es-CL" dirty="0"/>
              <a:t>destacar que el CAE constituye casi el 40% del financiamiento fiscal dirigido a estudiantes, concentrándose principalmente en Universidades Privadas.</a:t>
            </a:r>
          </a:p>
          <a:p>
            <a:endParaRPr lang="es-CL" dirty="0"/>
          </a:p>
        </p:txBody>
      </p:sp>
    </p:spTree>
    <p:extLst>
      <p:ext uri="{BB962C8B-B14F-4D97-AF65-F5344CB8AC3E}">
        <p14:creationId xmlns:p14="http://schemas.microsoft.com/office/powerpoint/2010/main" val="187973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999" y="447187"/>
            <a:ext cx="10805351" cy="1134477"/>
          </a:xfrm>
        </p:spPr>
        <p:txBody>
          <a:bodyPr/>
          <a:lstStyle/>
          <a:p>
            <a:r>
              <a:rPr lang="es-ES" dirty="0" smtClean="0"/>
              <a:t>Breve </a:t>
            </a:r>
            <a:r>
              <a:rPr lang="es-ES" dirty="0"/>
              <a:t>revisión de los Modelos de </a:t>
            </a:r>
            <a:r>
              <a:rPr lang="es-ES" dirty="0" smtClean="0"/>
              <a:t>Universidades en Educación Superior</a:t>
            </a:r>
            <a:endParaRPr lang="es-ES" dirty="0"/>
          </a:p>
        </p:txBody>
      </p:sp>
      <p:sp>
        <p:nvSpPr>
          <p:cNvPr id="3" name="Marcador de contenido 2"/>
          <p:cNvSpPr>
            <a:spLocks noGrp="1"/>
          </p:cNvSpPr>
          <p:nvPr>
            <p:ph idx="1"/>
          </p:nvPr>
        </p:nvSpPr>
        <p:spPr>
          <a:xfrm>
            <a:off x="818712" y="2199503"/>
            <a:ext cx="10563286" cy="4102443"/>
          </a:xfrm>
        </p:spPr>
        <p:txBody>
          <a:bodyPr>
            <a:normAutofit/>
          </a:bodyPr>
          <a:lstStyle/>
          <a:p>
            <a:r>
              <a:rPr lang="es-ES" sz="2800" dirty="0" smtClean="0"/>
              <a:t>Universidades Públicas (Cuba, Suiza, Finlandia)</a:t>
            </a:r>
          </a:p>
          <a:p>
            <a:r>
              <a:rPr lang="es-ES" sz="2800" dirty="0" smtClean="0"/>
              <a:t>Hegemonía de Universidades Públicas (Brasil, Argentina, Bolivia, Uruguay, </a:t>
            </a:r>
            <a:r>
              <a:rPr lang="es-ES" sz="2800" dirty="0"/>
              <a:t>Venezuela, Ecuador, </a:t>
            </a:r>
            <a:r>
              <a:rPr lang="es-ES" sz="2800" dirty="0" smtClean="0"/>
              <a:t>Perú, </a:t>
            </a:r>
            <a:r>
              <a:rPr lang="es-ES" sz="2800" dirty="0"/>
              <a:t>México</a:t>
            </a:r>
            <a:r>
              <a:rPr lang="es-ES" sz="2800" dirty="0" smtClean="0"/>
              <a:t>, Francia, Holanda, Alemania, Canadá, Suecia y todos los países OCDE)</a:t>
            </a:r>
          </a:p>
          <a:p>
            <a:r>
              <a:rPr lang="es-ES" sz="2800" dirty="0" smtClean="0"/>
              <a:t>Modelos Mixtos: Países asiáticos</a:t>
            </a:r>
            <a:r>
              <a:rPr lang="es-ES" sz="2800" dirty="0"/>
              <a:t>, países </a:t>
            </a:r>
            <a:r>
              <a:rPr lang="es-ES" sz="2800" dirty="0" smtClean="0"/>
              <a:t>africanos, EEUU, Colombia. </a:t>
            </a:r>
          </a:p>
          <a:p>
            <a:r>
              <a:rPr lang="es-ES" sz="2800" dirty="0" smtClean="0"/>
              <a:t>Hegemonía de Universidades Privadas: </a:t>
            </a:r>
            <a:r>
              <a:rPr lang="es-ES" sz="2800" b="1" dirty="0" smtClean="0"/>
              <a:t>Chile</a:t>
            </a:r>
            <a:endParaRPr lang="es-ES" sz="2800" b="1" dirty="0"/>
          </a:p>
        </p:txBody>
      </p:sp>
    </p:spTree>
    <p:extLst>
      <p:ext uri="{BB962C8B-B14F-4D97-AF65-F5344CB8AC3E}">
        <p14:creationId xmlns:p14="http://schemas.microsoft.com/office/powerpoint/2010/main" val="290247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Financiamiento</a:t>
            </a:r>
            <a:endParaRPr lang="es-CL" dirty="0"/>
          </a:p>
        </p:txBody>
      </p:sp>
      <p:sp>
        <p:nvSpPr>
          <p:cNvPr id="3" name="2 Marcador de contenido"/>
          <p:cNvSpPr>
            <a:spLocks noGrp="1"/>
          </p:cNvSpPr>
          <p:nvPr>
            <p:ph idx="1"/>
          </p:nvPr>
        </p:nvSpPr>
        <p:spPr>
          <a:xfrm>
            <a:off x="818712" y="2222287"/>
            <a:ext cx="10554574" cy="4333059"/>
          </a:xfrm>
        </p:spPr>
        <p:txBody>
          <a:bodyPr>
            <a:normAutofit/>
          </a:bodyPr>
          <a:lstStyle/>
          <a:p>
            <a:r>
              <a:rPr lang="es-CL" dirty="0"/>
              <a:t>Por otro lado, otra forma de financiamiento son las donaciones de privados , las cuales entre 2001 y 2011 alcanzaron los 191 mil millones de pesos para las universidades chilenas, no repartido de forma equitativa entre las instituciones. Más de $88 mil millones (el 46% del total), se concentraron en sólo dos planteles: la Universidad de Los Andes ($45 mil millones) y la Pontificia Universidad Católica de Chile ($43 mil millones). </a:t>
            </a:r>
          </a:p>
          <a:p>
            <a:endParaRPr lang="es-CL" dirty="0"/>
          </a:p>
          <a:p>
            <a:r>
              <a:rPr lang="es-CL" dirty="0"/>
              <a:t>En cuanto a la gratuidad en Educación Superior, implementada durante el presente año, el modo de financiamiento es mediante una modificación de la glosa presupuestaria (Ley de Presupuestos) para el 2016, no como parte de una transformación estructural del sistema. Para el año 2017 también se espera que la gratuidad se realice mediante glosa. </a:t>
            </a:r>
            <a:endParaRPr lang="es-CL" dirty="0" smtClean="0"/>
          </a:p>
          <a:p>
            <a:r>
              <a:rPr lang="es-CL" dirty="0" smtClean="0"/>
              <a:t>Durante </a:t>
            </a:r>
            <a:r>
              <a:rPr lang="es-CL" dirty="0"/>
              <a:t>este año, del total de alumnos de pregrado en la Educación Superior, alrededor de sólo un 11% accedió a este beneficio, muy lejos de las proyecciones hechas por el gobierno. </a:t>
            </a:r>
          </a:p>
          <a:p>
            <a:endParaRPr lang="es-CL" dirty="0"/>
          </a:p>
        </p:txBody>
      </p:sp>
    </p:spTree>
    <p:extLst>
      <p:ext uri="{BB962C8B-B14F-4D97-AF65-F5344CB8AC3E}">
        <p14:creationId xmlns:p14="http://schemas.microsoft.com/office/powerpoint/2010/main" val="1338486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Conclusiones</a:t>
            </a:r>
            <a:endParaRPr lang="es-CL" dirty="0"/>
          </a:p>
        </p:txBody>
      </p:sp>
      <p:sp>
        <p:nvSpPr>
          <p:cNvPr id="3" name="2 Marcador de contenido"/>
          <p:cNvSpPr>
            <a:spLocks noGrp="1"/>
          </p:cNvSpPr>
          <p:nvPr>
            <p:ph idx="1"/>
          </p:nvPr>
        </p:nvSpPr>
        <p:spPr>
          <a:xfrm>
            <a:off x="818712" y="1764407"/>
            <a:ext cx="10554574" cy="4958366"/>
          </a:xfrm>
        </p:spPr>
        <p:txBody>
          <a:bodyPr>
            <a:normAutofit fontScale="92500" lnSpcReduction="20000"/>
          </a:bodyPr>
          <a:lstStyle/>
          <a:p>
            <a:r>
              <a:rPr lang="es-CL" sz="1900" dirty="0"/>
              <a:t>Todo indica que existe una racionalidad neoliberal que impregna el sistema de educación superior, respaldada por la constitución ilegítima y por la LOCE, racionalidad que no ha sido ni modificada ni intervenida a lo largo de los años, pese al fuerte cuestionamiento tanto desde los diversos actores que componen el amplio movimiento social por la educación, así como desde la evidencia nacional e internacional</a:t>
            </a:r>
            <a:r>
              <a:rPr lang="es-CL" sz="1900" dirty="0" smtClean="0"/>
              <a:t>.</a:t>
            </a:r>
            <a:endParaRPr lang="es-CL" sz="1900" dirty="0"/>
          </a:p>
          <a:p>
            <a:r>
              <a:rPr lang="es-CL" sz="1900" dirty="0"/>
              <a:t>Es necesario preguntarse acaso la nueva Reforma de Educación Superior atiende verdaderamente a estos factores estructurales o si solamente se remite a realizar determinados cambios superficiales que siguen respondiendo a la misma lógica con la que se ha venido actuando durante las últimas décadas en el ámbito educativo, en donde la Educación Pública juega un rol secundario mientras se da cabida al campo de inversión económica llamado Instituciones de Educación Superior</a:t>
            </a:r>
            <a:r>
              <a:rPr lang="es-CL" sz="1900" dirty="0" smtClean="0"/>
              <a:t>.</a:t>
            </a:r>
            <a:endParaRPr lang="es-CL" sz="1900" dirty="0"/>
          </a:p>
          <a:p>
            <a:r>
              <a:rPr lang="es-CL" sz="1900" dirty="0"/>
              <a:t>Por otra parte, vale la pena preguntarse acaso existen alternativas que permitan construir una nueva Educación Superior. Desde el movimiento social por la educación, los diversos actores han sido capaces de construir e imaginar caminos alternativos, por lo que es importante mirar hacia estos para darse cuenta que la racionalidad hegemónica no es la única bajo la cual pensar posibilidades de acción. </a:t>
            </a:r>
            <a:endParaRPr lang="es-CL" sz="1900" dirty="0" smtClean="0"/>
          </a:p>
          <a:p>
            <a:r>
              <a:rPr lang="es-CL" sz="1900" dirty="0" smtClean="0"/>
              <a:t>Otras </a:t>
            </a:r>
            <a:r>
              <a:rPr lang="es-CL" sz="1900" dirty="0"/>
              <a:t>experiencias cercanas podemos verlas en países Latinoamericanos con proyectos distintos al nuestro, por lo que observar hacia nuestros </a:t>
            </a:r>
            <a:r>
              <a:rPr lang="es-CL" sz="1900" dirty="0" smtClean="0"/>
              <a:t>vecinos.  </a:t>
            </a:r>
            <a:endParaRPr lang="es-CL" sz="1900" dirty="0"/>
          </a:p>
          <a:p>
            <a:endParaRPr lang="es-CL" dirty="0"/>
          </a:p>
        </p:txBody>
      </p:sp>
    </p:spTree>
    <p:extLst>
      <p:ext uri="{BB962C8B-B14F-4D97-AF65-F5344CB8AC3E}">
        <p14:creationId xmlns:p14="http://schemas.microsoft.com/office/powerpoint/2010/main" val="340211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Luego de leer y estudiar el nuevo proyecto de ley</a:t>
            </a:r>
            <a:endParaRPr lang="es-CL" dirty="0"/>
          </a:p>
        </p:txBody>
      </p:sp>
      <p:sp>
        <p:nvSpPr>
          <p:cNvPr id="3" name="2 Marcador de contenido"/>
          <p:cNvSpPr>
            <a:spLocks noGrp="1"/>
          </p:cNvSpPr>
          <p:nvPr>
            <p:ph idx="1"/>
          </p:nvPr>
        </p:nvSpPr>
        <p:spPr>
          <a:xfrm>
            <a:off x="805833" y="1604101"/>
            <a:ext cx="10554574" cy="4320181"/>
          </a:xfrm>
        </p:spPr>
        <p:txBody>
          <a:bodyPr>
            <a:normAutofit fontScale="92500"/>
          </a:bodyPr>
          <a:lstStyle/>
          <a:p>
            <a:r>
              <a:rPr lang="es-CL" sz="2400" dirty="0" smtClean="0"/>
              <a:t>Podemos afirmar:</a:t>
            </a:r>
          </a:p>
          <a:p>
            <a:pPr marL="0" indent="0">
              <a:buNone/>
            </a:pPr>
            <a:r>
              <a:rPr lang="es-CL" sz="2400" dirty="0" smtClean="0"/>
              <a:t>- No </a:t>
            </a:r>
            <a:r>
              <a:rPr lang="es-CL" sz="2400" dirty="0"/>
              <a:t>deroga la </a:t>
            </a:r>
            <a:r>
              <a:rPr lang="es-CL" sz="2400" dirty="0" smtClean="0"/>
              <a:t>LOCE</a:t>
            </a:r>
          </a:p>
          <a:p>
            <a:pPr>
              <a:buFontTx/>
              <a:buChar char="-"/>
            </a:pPr>
            <a:r>
              <a:rPr lang="es-CL" sz="2400" dirty="0" smtClean="0"/>
              <a:t>No </a:t>
            </a:r>
            <a:r>
              <a:rPr lang="es-CL" sz="2400" dirty="0"/>
              <a:t>culmina con el lucro en la Educación Superior, </a:t>
            </a:r>
            <a:r>
              <a:rPr lang="es-CL" sz="2400" dirty="0" smtClean="0"/>
              <a:t>pues se indica que será prohibido sólo para las instituciones que reciben recursos del Estado.</a:t>
            </a:r>
          </a:p>
          <a:p>
            <a:pPr>
              <a:buFontTx/>
              <a:buChar char="-"/>
            </a:pPr>
            <a:r>
              <a:rPr lang="es-CL" sz="2400" dirty="0" smtClean="0"/>
              <a:t>No logra condenar  las múltiples formas que tiene las instituciones de sortear el lucro, pese a que en sus estatutos dice que no tienen lucro. </a:t>
            </a:r>
          </a:p>
          <a:p>
            <a:pPr>
              <a:buFontTx/>
              <a:buChar char="-"/>
            </a:pPr>
            <a:r>
              <a:rPr lang="es-CL" sz="2400" dirty="0" smtClean="0"/>
              <a:t>No </a:t>
            </a:r>
            <a:r>
              <a:rPr lang="es-CL" sz="2400" dirty="0"/>
              <a:t>es una propuesta que fortalezca a la educación </a:t>
            </a:r>
            <a:r>
              <a:rPr lang="es-CL" sz="2400" dirty="0" smtClean="0"/>
              <a:t>pública</a:t>
            </a:r>
          </a:p>
          <a:p>
            <a:pPr>
              <a:buFontTx/>
              <a:buChar char="-"/>
            </a:pPr>
            <a:r>
              <a:rPr lang="es-CL" sz="2400" dirty="0" smtClean="0"/>
              <a:t>No </a:t>
            </a:r>
            <a:r>
              <a:rPr lang="es-CL" sz="2400" dirty="0"/>
              <a:t>asegura la gratuidad universal. </a:t>
            </a:r>
            <a:endParaRPr lang="es-CL" sz="2400" dirty="0" smtClean="0"/>
          </a:p>
          <a:p>
            <a:pPr>
              <a:buFontTx/>
              <a:buChar char="-"/>
            </a:pPr>
            <a:r>
              <a:rPr lang="es-CL" sz="2400" dirty="0" smtClean="0"/>
              <a:t>Por </a:t>
            </a:r>
            <a:r>
              <a:rPr lang="es-CL" sz="2400" dirty="0"/>
              <a:t>lo tanto, no asegura el derecho a la </a:t>
            </a:r>
            <a:r>
              <a:rPr lang="es-CL" sz="2400" dirty="0" smtClean="0"/>
              <a:t>educación.</a:t>
            </a:r>
            <a:endParaRPr lang="es-CL" sz="2400" dirty="0"/>
          </a:p>
        </p:txBody>
      </p:sp>
    </p:spTree>
    <p:extLst>
      <p:ext uri="{BB962C8B-B14F-4D97-AF65-F5344CB8AC3E}">
        <p14:creationId xmlns:p14="http://schemas.microsoft.com/office/powerpoint/2010/main" val="410019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9218" name="Picture 2" descr="D:\Foro\Downloads\05_CarreraGenér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69" y="-25758"/>
            <a:ext cx="108826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2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CL" dirty="0" smtClean="0"/>
              <a:t>Muchas Gracias</a:t>
            </a:r>
            <a:endParaRPr lang="es-CL" dirty="0"/>
          </a:p>
        </p:txBody>
      </p:sp>
    </p:spTree>
    <p:extLst>
      <p:ext uri="{BB962C8B-B14F-4D97-AF65-F5344CB8AC3E}">
        <p14:creationId xmlns:p14="http://schemas.microsoft.com/office/powerpoint/2010/main" val="4120638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_tradnl" altLang="es-ES" dirty="0">
                <a:latin typeface="Century Gothic" panose="020B0502020202020204" pitchFamily="34" charset="0"/>
              </a:rPr>
              <a:t>Antecedentes </a:t>
            </a:r>
            <a:r>
              <a:rPr lang="es-CL" altLang="es-ES" dirty="0">
                <a:latin typeface="Century Gothic" panose="020B0502020202020204" pitchFamily="34" charset="0"/>
              </a:rPr>
              <a:t>Antecedentes históricos de la Educación Superior</a:t>
            </a:r>
            <a:endParaRPr lang="es-ES" altLang="es-ES" dirty="0" smtClean="0">
              <a:effectLst/>
              <a:latin typeface="Century Gothic" panose="020B0502020202020204" pitchFamily="34" charset="0"/>
            </a:endParaRPr>
          </a:p>
        </p:txBody>
      </p:sp>
      <p:sp>
        <p:nvSpPr>
          <p:cNvPr id="6147" name="2 Marcador de contenido"/>
          <p:cNvSpPr>
            <a:spLocks noGrp="1"/>
          </p:cNvSpPr>
          <p:nvPr>
            <p:ph idx="1"/>
          </p:nvPr>
        </p:nvSpPr>
        <p:spPr>
          <a:xfrm>
            <a:off x="602166" y="2190518"/>
            <a:ext cx="11195824" cy="4321794"/>
          </a:xfrm>
        </p:spPr>
        <p:txBody>
          <a:bodyPr>
            <a:normAutofit/>
          </a:bodyPr>
          <a:lstStyle/>
          <a:p>
            <a:pPr eaLnBrk="1" hangingPunct="1"/>
            <a:r>
              <a:rPr lang="es-ES_tradnl" altLang="es-ES" sz="2400" dirty="0">
                <a:latin typeface="Century Gothic" panose="020B0502020202020204" pitchFamily="34" charset="0"/>
              </a:rPr>
              <a:t>E</a:t>
            </a:r>
            <a:r>
              <a:rPr lang="es-ES_tradnl" altLang="es-ES" sz="2400" dirty="0" smtClean="0">
                <a:effectLst/>
                <a:latin typeface="Century Gothic" panose="020B0502020202020204" pitchFamily="34" charset="0"/>
              </a:rPr>
              <a:t>xistían </a:t>
            </a:r>
            <a:r>
              <a:rPr lang="es-ES_tradnl" altLang="es-ES" sz="2400" dirty="0">
                <a:effectLst/>
                <a:latin typeface="Century Gothic" panose="020B0502020202020204" pitchFamily="34" charset="0"/>
              </a:rPr>
              <a:t>sólo 8 universidades con sedes regionales que impartían educación profesional y técnica. La Junta Militar reemplazó a sus rectores por miembros de la Armada, la Aviación y el Ejército.</a:t>
            </a:r>
          </a:p>
          <a:p>
            <a:pPr eaLnBrk="1" hangingPunct="1"/>
            <a:r>
              <a:rPr lang="es-ES_tradnl" altLang="es-ES" sz="2400" dirty="0">
                <a:effectLst/>
                <a:latin typeface="Century Gothic" panose="020B0502020202020204" pitchFamily="34" charset="0"/>
              </a:rPr>
              <a:t>Antes de 1974, estos planteles eran financiados en un 80% por el Estado. La universidad en términos generales era gratuita.</a:t>
            </a:r>
          </a:p>
          <a:p>
            <a:pPr eaLnBrk="1" hangingPunct="1"/>
            <a:r>
              <a:rPr lang="es-ES_tradnl" altLang="es-ES" sz="2400" dirty="0">
                <a:effectLst/>
                <a:latin typeface="Century Gothic" panose="020B0502020202020204" pitchFamily="34" charset="0"/>
              </a:rPr>
              <a:t>A partir de 1980: Nacen las universidades derivadas y se termina con la universidad gratuita.</a:t>
            </a:r>
          </a:p>
          <a:p>
            <a:pPr eaLnBrk="1" hangingPunct="1"/>
            <a:r>
              <a:rPr lang="es-ES_tradnl" altLang="es-ES" sz="2400" dirty="0">
                <a:effectLst/>
                <a:latin typeface="Century Gothic" panose="020B0502020202020204" pitchFamily="34" charset="0"/>
              </a:rPr>
              <a:t>Se promulga la Ley LOCE (1990), que articula y da reconocimiento oficial a los establecimientos de educación superior</a:t>
            </a:r>
            <a:r>
              <a:rPr lang="es-ES_tradnl" altLang="es-ES" sz="2800" dirty="0">
                <a:effectLst/>
                <a:latin typeface="Century Gothic" panose="020B0502020202020204" pitchFamily="34" charset="0"/>
              </a:rPr>
              <a:t>.</a:t>
            </a:r>
            <a:endParaRPr lang="es-ES" altLang="es-ES" sz="2800" dirty="0">
              <a:effectLst/>
              <a:latin typeface="Century Gothic" panose="020B0502020202020204" pitchFamily="34" charset="0"/>
            </a:endParaRPr>
          </a:p>
        </p:txBody>
      </p:sp>
    </p:spTree>
    <p:extLst>
      <p:ext uri="{BB962C8B-B14F-4D97-AF65-F5344CB8AC3E}">
        <p14:creationId xmlns:p14="http://schemas.microsoft.com/office/powerpoint/2010/main" val="216076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s-MX" altLang="es-ES" sz="2400" dirty="0">
                <a:effectLst/>
                <a:latin typeface="Century Gothic" panose="020B0502020202020204" pitchFamily="34" charset="0"/>
                <a:ea typeface="Arial Unicode MS" panose="020B0604020202020204" pitchFamily="34" charset="-128"/>
                <a:cs typeface="Arial Unicode MS" panose="020B0604020202020204" pitchFamily="34" charset="-128"/>
              </a:rPr>
              <a:t>Las Leyes Constitucionales de Educación:</a:t>
            </a:r>
            <a:br>
              <a:rPr lang="es-MX" altLang="es-ES" sz="2400" dirty="0">
                <a:effectLst/>
                <a:latin typeface="Century Gothic" panose="020B0502020202020204" pitchFamily="34" charset="0"/>
                <a:ea typeface="Arial Unicode MS" panose="020B0604020202020204" pitchFamily="34" charset="-128"/>
                <a:cs typeface="Arial Unicode MS" panose="020B0604020202020204" pitchFamily="34" charset="-128"/>
              </a:rPr>
            </a:br>
            <a:r>
              <a:rPr lang="es-MX" altLang="es-ES" sz="2400" dirty="0">
                <a:effectLst/>
                <a:latin typeface="Century Gothic" panose="020B0502020202020204" pitchFamily="34" charset="0"/>
                <a:ea typeface="Arial Unicode MS" panose="020B0604020202020204" pitchFamily="34" charset="-128"/>
                <a:cs typeface="Arial Unicode MS" panose="020B0604020202020204" pitchFamily="34" charset="-128"/>
              </a:rPr>
              <a:t> </a:t>
            </a:r>
            <a:r>
              <a:rPr lang="es-MX" altLang="es-ES" sz="2400" dirty="0">
                <a:effectLst/>
                <a:latin typeface="Century Gothic" panose="020B0502020202020204" pitchFamily="34" charset="0"/>
              </a:rPr>
              <a:t>Constitución Política y Ley Orgánica Constitucional de Enseñanza (LOCE).</a:t>
            </a:r>
            <a:endParaRPr lang="es-ES" altLang="es-ES" sz="2400" dirty="0">
              <a:effectLst/>
              <a:latin typeface="Century Gothic" panose="020B0502020202020204" pitchFamily="34" charset="0"/>
            </a:endParaRPr>
          </a:p>
        </p:txBody>
      </p:sp>
      <p:sp>
        <p:nvSpPr>
          <p:cNvPr id="11267" name="Rectangle 3"/>
          <p:cNvSpPr>
            <a:spLocks noGrp="1" noChangeArrowheads="1"/>
          </p:cNvSpPr>
          <p:nvPr>
            <p:ph type="body" idx="1"/>
          </p:nvPr>
        </p:nvSpPr>
        <p:spPr>
          <a:xfrm>
            <a:off x="818712" y="2443163"/>
            <a:ext cx="10979278" cy="3846125"/>
          </a:xfrm>
        </p:spPr>
        <p:txBody>
          <a:bodyPr>
            <a:normAutofit fontScale="92500" lnSpcReduction="20000"/>
          </a:bodyPr>
          <a:lstStyle/>
          <a:p>
            <a:pPr marL="361950" indent="-361950" algn="just">
              <a:lnSpc>
                <a:spcPct val="90000"/>
              </a:lnSpc>
              <a:buNone/>
            </a:pPr>
            <a:r>
              <a:rPr lang="es-ES_tradnl" altLang="es-ES" sz="2400" dirty="0">
                <a:effectLst/>
                <a:latin typeface="Century Gothic" panose="020B0502020202020204" pitchFamily="34" charset="0"/>
              </a:rPr>
              <a:t>Las </a:t>
            </a:r>
            <a:r>
              <a:rPr lang="es-ES_tradnl" altLang="es-ES" sz="2400" b="1" dirty="0">
                <a:effectLst/>
                <a:latin typeface="Century Gothic" panose="020B0502020202020204" pitchFamily="34" charset="0"/>
              </a:rPr>
              <a:t>consecuencias</a:t>
            </a:r>
            <a:r>
              <a:rPr lang="es-ES_tradnl" altLang="es-ES" sz="2400" dirty="0">
                <a:effectLst/>
                <a:latin typeface="Century Gothic" panose="020B0502020202020204" pitchFamily="34" charset="0"/>
              </a:rPr>
              <a:t> de lo anterior son principalmente que: </a:t>
            </a:r>
          </a:p>
          <a:p>
            <a:pPr marL="361950" indent="-361950" algn="just">
              <a:lnSpc>
                <a:spcPct val="90000"/>
              </a:lnSpc>
              <a:buNone/>
            </a:pPr>
            <a:endParaRPr lang="es-ES_tradnl" altLang="es-ES" sz="2400" dirty="0">
              <a:effectLst/>
              <a:latin typeface="Century Gothic" panose="020B0502020202020204" pitchFamily="34" charset="0"/>
            </a:endParaRPr>
          </a:p>
          <a:p>
            <a:pPr marL="361950" indent="-361950" algn="just">
              <a:lnSpc>
                <a:spcPct val="90000"/>
              </a:lnSpc>
            </a:pPr>
            <a:r>
              <a:rPr lang="es-ES_tradnl" altLang="es-ES" sz="2400" dirty="0">
                <a:effectLst/>
                <a:latin typeface="Century Gothic" panose="020B0502020202020204" pitchFamily="34" charset="0"/>
              </a:rPr>
              <a:t>La educación funciona como mercancía </a:t>
            </a:r>
            <a:r>
              <a:rPr lang="es-ES_tradnl" altLang="es-ES" sz="2400" dirty="0" smtClean="0">
                <a:effectLst/>
                <a:latin typeface="Century Gothic" panose="020B0502020202020204" pitchFamily="34" charset="0"/>
              </a:rPr>
              <a:t>y </a:t>
            </a:r>
            <a:r>
              <a:rPr lang="es-ES_tradnl" altLang="es-ES" sz="2400" dirty="0">
                <a:effectLst/>
                <a:latin typeface="Century Gothic" panose="020B0502020202020204" pitchFamily="34" charset="0"/>
              </a:rPr>
              <a:t>no como derecho social. </a:t>
            </a:r>
          </a:p>
          <a:p>
            <a:pPr marL="361950" indent="-361950" algn="just">
              <a:lnSpc>
                <a:spcPct val="90000"/>
              </a:lnSpc>
            </a:pPr>
            <a:r>
              <a:rPr lang="es-ES_tradnl" altLang="es-ES" sz="2400" dirty="0">
                <a:effectLst/>
                <a:latin typeface="Century Gothic" panose="020B0502020202020204" pitchFamily="34" charset="0"/>
              </a:rPr>
              <a:t>La regulación de la Educación Superior solo contempla aspectos de privatización (Título III de la LOCE). </a:t>
            </a:r>
          </a:p>
          <a:p>
            <a:pPr marL="361950" indent="-361950" algn="just">
              <a:lnSpc>
                <a:spcPct val="90000"/>
              </a:lnSpc>
              <a:buNone/>
            </a:pPr>
            <a:endParaRPr lang="es-ES_tradnl" altLang="es-ES" sz="2400" dirty="0">
              <a:effectLst/>
              <a:latin typeface="Century Gothic" panose="020B0502020202020204" pitchFamily="34" charset="0"/>
            </a:endParaRPr>
          </a:p>
          <a:p>
            <a:pPr marL="361950" indent="-361950" algn="just">
              <a:lnSpc>
                <a:spcPct val="90000"/>
              </a:lnSpc>
              <a:buNone/>
            </a:pPr>
            <a:r>
              <a:rPr lang="es-ES_tradnl" altLang="es-ES" sz="2400" dirty="0">
                <a:effectLst/>
                <a:latin typeface="Century Gothic" panose="020B0502020202020204" pitchFamily="34" charset="0"/>
              </a:rPr>
              <a:t>Cambios en el sentido (común) de la Educación Superior:</a:t>
            </a:r>
          </a:p>
          <a:p>
            <a:pPr marL="361950" indent="-361950" algn="just">
              <a:lnSpc>
                <a:spcPct val="90000"/>
              </a:lnSpc>
            </a:pPr>
            <a:r>
              <a:rPr lang="es-ES_tradnl" altLang="es-ES" sz="2400" dirty="0">
                <a:effectLst/>
                <a:latin typeface="Century Gothic" panose="020B0502020202020204" pitchFamily="34" charset="0"/>
              </a:rPr>
              <a:t>Se concibe a la Educación Superior como: </a:t>
            </a:r>
            <a:r>
              <a:rPr lang="es-ES_tradnl" altLang="es-ES" sz="2400" i="1" dirty="0">
                <a:effectLst/>
                <a:latin typeface="Century Gothic" panose="020B0502020202020204" pitchFamily="34" charset="0"/>
              </a:rPr>
              <a:t>“Una inversión que genera cuantiosos retornos individuales futuros”</a:t>
            </a:r>
          </a:p>
          <a:p>
            <a:pPr marL="361950" indent="-361950" algn="just">
              <a:lnSpc>
                <a:spcPct val="90000"/>
              </a:lnSpc>
            </a:pPr>
            <a:r>
              <a:rPr lang="es-ES_tradnl" altLang="es-ES" sz="2400" dirty="0">
                <a:effectLst/>
                <a:latin typeface="Century Gothic" panose="020B0502020202020204" pitchFamily="34" charset="0"/>
              </a:rPr>
              <a:t>“Se dejó de hablar de Universidad Pública”.</a:t>
            </a:r>
          </a:p>
          <a:p>
            <a:pPr marL="361950" indent="-361950" algn="just">
              <a:lnSpc>
                <a:spcPct val="90000"/>
              </a:lnSpc>
            </a:pPr>
            <a:endParaRPr lang="es-ES" altLang="es-ES" sz="2000" dirty="0">
              <a:effectLst/>
              <a:latin typeface="Century Gothic" panose="020B0502020202020204" pitchFamily="34" charset="0"/>
            </a:endParaRPr>
          </a:p>
          <a:p>
            <a:pPr marL="361950" indent="-361950" algn="just">
              <a:lnSpc>
                <a:spcPct val="90000"/>
              </a:lnSpc>
            </a:pPr>
            <a:endParaRPr lang="es-ES" altLang="es-ES" sz="2000" dirty="0">
              <a:effectLst/>
              <a:latin typeface="Century Gothic" panose="020B0502020202020204" pitchFamily="34" charset="0"/>
            </a:endParaRPr>
          </a:p>
        </p:txBody>
      </p:sp>
    </p:spTree>
    <p:extLst>
      <p:ext uri="{BB962C8B-B14F-4D97-AF65-F5344CB8AC3E}">
        <p14:creationId xmlns:p14="http://schemas.microsoft.com/office/powerpoint/2010/main" val="11570783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185863" y="706439"/>
            <a:ext cx="10444162" cy="836611"/>
          </a:xfrm>
        </p:spPr>
        <p:txBody>
          <a:bodyPr/>
          <a:lstStyle/>
          <a:p>
            <a:r>
              <a:rPr lang="es-CL" altLang="es-ES" sz="3200" dirty="0">
                <a:effectLst/>
                <a:latin typeface="Century Gothic" panose="020B0502020202020204" pitchFamily="34" charset="0"/>
              </a:rPr>
              <a:t>Temáticas generales de la Educación </a:t>
            </a:r>
            <a:r>
              <a:rPr lang="es-CL" altLang="es-ES" sz="3200" dirty="0" smtClean="0">
                <a:effectLst/>
                <a:latin typeface="Century Gothic" panose="020B0502020202020204" pitchFamily="34" charset="0"/>
              </a:rPr>
              <a:t>Superior </a:t>
            </a:r>
            <a:r>
              <a:rPr lang="es-CL" altLang="es-ES" sz="3200" dirty="0">
                <a:effectLst/>
                <a:latin typeface="Century Gothic" panose="020B0502020202020204" pitchFamily="34" charset="0"/>
              </a:rPr>
              <a:t>en América </a:t>
            </a:r>
            <a:r>
              <a:rPr lang="es-CL" altLang="es-ES" sz="3200" dirty="0" smtClean="0">
                <a:effectLst/>
                <a:latin typeface="Century Gothic" panose="020B0502020202020204" pitchFamily="34" charset="0"/>
              </a:rPr>
              <a:t>Latina </a:t>
            </a:r>
            <a:endParaRPr lang="es-CL" altLang="es-ES" sz="3200" dirty="0">
              <a:effectLst/>
              <a:latin typeface="Century Gothic" panose="020B0502020202020204" pitchFamily="34" charset="0"/>
            </a:endParaRPr>
          </a:p>
        </p:txBody>
      </p:sp>
      <p:sp>
        <p:nvSpPr>
          <p:cNvPr id="3" name="2 Marcador de contenido"/>
          <p:cNvSpPr>
            <a:spLocks noGrp="1"/>
          </p:cNvSpPr>
          <p:nvPr>
            <p:ph idx="1"/>
          </p:nvPr>
        </p:nvSpPr>
        <p:spPr>
          <a:xfrm>
            <a:off x="632011" y="2383771"/>
            <a:ext cx="11295529" cy="4002742"/>
          </a:xfrm>
        </p:spPr>
        <p:txBody>
          <a:bodyPr>
            <a:normAutofit fontScale="92500" lnSpcReduction="20000"/>
          </a:bodyPr>
          <a:lstStyle/>
          <a:p>
            <a:pPr algn="just">
              <a:defRPr/>
            </a:pPr>
            <a:r>
              <a:rPr lang="es-CL" sz="2000" dirty="0" smtClean="0">
                <a:effectLst/>
                <a:latin typeface="Century Gothic" panose="020B0502020202020204" pitchFamily="34" charset="0"/>
              </a:rPr>
              <a:t>Expansión </a:t>
            </a:r>
            <a:r>
              <a:rPr lang="es-CL" sz="2000" dirty="0">
                <a:effectLst/>
                <a:latin typeface="Century Gothic" panose="020B0502020202020204" pitchFamily="34" charset="0"/>
              </a:rPr>
              <a:t>del ¿sistema? de educación superior.</a:t>
            </a:r>
          </a:p>
          <a:p>
            <a:pPr algn="just">
              <a:defRPr/>
            </a:pPr>
            <a:r>
              <a:rPr lang="es-CL" sz="2000" dirty="0" smtClean="0">
                <a:effectLst/>
                <a:latin typeface="Century Gothic" panose="020B0502020202020204" pitchFamily="34" charset="0"/>
              </a:rPr>
              <a:t>Una </a:t>
            </a:r>
            <a:r>
              <a:rPr lang="es-CL" sz="2000" dirty="0">
                <a:effectLst/>
                <a:latin typeface="Century Gothic" panose="020B0502020202020204" pitchFamily="34" charset="0"/>
              </a:rPr>
              <a:t>significativa democratización al acceso  </a:t>
            </a:r>
            <a:r>
              <a:rPr lang="es-CL" sz="2000" dirty="0" smtClean="0">
                <a:effectLst/>
                <a:latin typeface="Century Gothic" panose="020B0502020202020204" pitchFamily="34" charset="0"/>
              </a:rPr>
              <a:t>¿En </a:t>
            </a:r>
            <a:r>
              <a:rPr lang="es-CL" sz="2000" dirty="0">
                <a:effectLst/>
                <a:latin typeface="Century Gothic" panose="020B0502020202020204" pitchFamily="34" charset="0"/>
              </a:rPr>
              <a:t>qué condiciones, es otra cosa?: Aún existen los postergados </a:t>
            </a:r>
          </a:p>
          <a:p>
            <a:pPr algn="just">
              <a:defRPr/>
            </a:pPr>
            <a:r>
              <a:rPr lang="es-CL" sz="2000" dirty="0" smtClean="0">
                <a:effectLst/>
                <a:latin typeface="Century Gothic" panose="020B0502020202020204" pitchFamily="34" charset="0"/>
              </a:rPr>
              <a:t>Crecimiento </a:t>
            </a:r>
            <a:r>
              <a:rPr lang="es-CL" sz="2000" dirty="0">
                <a:effectLst/>
                <a:latin typeface="Century Gothic" panose="020B0502020202020204" pitchFamily="34" charset="0"/>
              </a:rPr>
              <a:t>en los post grados. Las estadísticas pasan a estar obsoletas en algunas semanas.    </a:t>
            </a:r>
          </a:p>
          <a:p>
            <a:pPr algn="just">
              <a:defRPr/>
            </a:pPr>
            <a:r>
              <a:rPr lang="es-CL" sz="2000" dirty="0" smtClean="0">
                <a:effectLst/>
                <a:latin typeface="Century Gothic" panose="020B0502020202020204" pitchFamily="34" charset="0"/>
              </a:rPr>
              <a:t>La </a:t>
            </a:r>
            <a:r>
              <a:rPr lang="es-CL" sz="2000" dirty="0">
                <a:effectLst/>
                <a:latin typeface="Century Gothic" panose="020B0502020202020204" pitchFamily="34" charset="0"/>
              </a:rPr>
              <a:t>calidad de las instituciones.</a:t>
            </a:r>
          </a:p>
          <a:p>
            <a:pPr algn="just">
              <a:defRPr/>
            </a:pPr>
            <a:r>
              <a:rPr lang="es-CL" sz="2000" dirty="0" smtClean="0">
                <a:effectLst/>
                <a:latin typeface="Century Gothic" panose="020B0502020202020204" pitchFamily="34" charset="0"/>
              </a:rPr>
              <a:t>La </a:t>
            </a:r>
            <a:r>
              <a:rPr lang="es-CL" sz="2000" dirty="0">
                <a:effectLst/>
                <a:latin typeface="Century Gothic" panose="020B0502020202020204" pitchFamily="34" charset="0"/>
              </a:rPr>
              <a:t>relación entre el desarrollo productivo y el desarrollo de las universidades o la producción universitaria, es decir el conocimiento, para el desarrollo productivo. </a:t>
            </a:r>
          </a:p>
          <a:p>
            <a:pPr algn="just">
              <a:defRPr/>
            </a:pPr>
            <a:r>
              <a:rPr lang="es-CL" sz="2000" dirty="0" smtClean="0">
                <a:effectLst/>
                <a:latin typeface="Century Gothic" panose="020B0502020202020204" pitchFamily="34" charset="0"/>
              </a:rPr>
              <a:t>El </a:t>
            </a:r>
            <a:r>
              <a:rPr lang="es-CL" sz="2000" dirty="0">
                <a:effectLst/>
                <a:latin typeface="Century Gothic" panose="020B0502020202020204" pitchFamily="34" charset="0"/>
              </a:rPr>
              <a:t>financiamiento de la educación superior va en </a:t>
            </a:r>
            <a:r>
              <a:rPr lang="es-CL" sz="2000" dirty="0" smtClean="0">
                <a:effectLst/>
                <a:latin typeface="Century Gothic" panose="020B0502020202020204" pitchFamily="34" charset="0"/>
              </a:rPr>
              <a:t>aumento</a:t>
            </a:r>
            <a:r>
              <a:rPr lang="es-CL" sz="2000" dirty="0">
                <a:latin typeface="Century Gothic" panose="020B0502020202020204" pitchFamily="34" charset="0"/>
              </a:rPr>
              <a:t> </a:t>
            </a:r>
            <a:r>
              <a:rPr lang="es-CL" sz="2000" dirty="0" smtClean="0">
                <a:latin typeface="Century Gothic" panose="020B0502020202020204" pitchFamily="34" charset="0"/>
              </a:rPr>
              <a:t>pero </a:t>
            </a:r>
            <a:r>
              <a:rPr lang="es-CL" sz="2000" dirty="0" smtClean="0">
                <a:effectLst/>
                <a:latin typeface="Century Gothic" panose="020B0502020202020204" pitchFamily="34" charset="0"/>
              </a:rPr>
              <a:t>¿a </a:t>
            </a:r>
            <a:r>
              <a:rPr lang="es-CL" sz="2000" dirty="0">
                <a:effectLst/>
                <a:latin typeface="Century Gothic" panose="020B0502020202020204" pitchFamily="34" charset="0"/>
              </a:rPr>
              <a:t>quién se financia?</a:t>
            </a:r>
          </a:p>
          <a:p>
            <a:pPr marL="0" indent="0" algn="just">
              <a:buNone/>
              <a:defRPr/>
            </a:pPr>
            <a:r>
              <a:rPr lang="es-CL" sz="2000" dirty="0" smtClean="0">
                <a:effectLst/>
                <a:latin typeface="Century Gothic" panose="020B0502020202020204" pitchFamily="34" charset="0"/>
              </a:rPr>
              <a:t>Lo </a:t>
            </a:r>
            <a:r>
              <a:rPr lang="es-CL" sz="2000" dirty="0">
                <a:effectLst/>
                <a:latin typeface="Century Gothic" panose="020B0502020202020204" pitchFamily="34" charset="0"/>
              </a:rPr>
              <a:t>anterior es en cualquier país: </a:t>
            </a:r>
            <a:r>
              <a:rPr lang="es-CL" sz="2000" dirty="0" smtClean="0">
                <a:effectLst/>
                <a:latin typeface="Century Gothic" panose="020B0502020202020204" pitchFamily="34" charset="0"/>
              </a:rPr>
              <a:t>neoliberales </a:t>
            </a:r>
            <a:r>
              <a:rPr lang="es-CL" sz="2000" dirty="0">
                <a:effectLst/>
                <a:latin typeface="Century Gothic" panose="020B0502020202020204" pitchFamily="34" charset="0"/>
              </a:rPr>
              <a:t>y </a:t>
            </a:r>
            <a:r>
              <a:rPr lang="es-CL" sz="2000" dirty="0" smtClean="0">
                <a:effectLst/>
                <a:latin typeface="Century Gothic" panose="020B0502020202020204" pitchFamily="34" charset="0"/>
              </a:rPr>
              <a:t>transformadores</a:t>
            </a:r>
            <a:endParaRPr lang="es-CL" dirty="0" smtClean="0">
              <a:effectLst/>
              <a:latin typeface="Century Gothic" panose="020B0502020202020204" pitchFamily="34" charset="0"/>
            </a:endParaRPr>
          </a:p>
          <a:p>
            <a:pPr algn="just">
              <a:defRPr/>
            </a:pPr>
            <a:r>
              <a:rPr lang="es-CL" dirty="0" smtClean="0">
                <a:effectLst/>
                <a:latin typeface="Century Gothic" panose="020B0502020202020204" pitchFamily="34" charset="0"/>
              </a:rPr>
              <a:t>Según SITEAL de UNESCO en Chile no existe la educación superior pública, pues esta debiese ser estatal y pública pero tener un 50% de su presupuesto garantizado por el Estado</a:t>
            </a:r>
            <a:endParaRPr lang="es-CL" dirty="0">
              <a:effectLst/>
              <a:latin typeface="Century Gothic" panose="020B0502020202020204" pitchFamily="34" charset="0"/>
            </a:endParaRPr>
          </a:p>
        </p:txBody>
      </p:sp>
    </p:spTree>
    <p:extLst>
      <p:ext uri="{BB962C8B-B14F-4D97-AF65-F5344CB8AC3E}">
        <p14:creationId xmlns:p14="http://schemas.microsoft.com/office/powerpoint/2010/main" val="299040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Diagnóstico</a:t>
            </a:r>
            <a:endParaRPr lang="es-CL" dirty="0"/>
          </a:p>
        </p:txBody>
      </p:sp>
      <p:sp>
        <p:nvSpPr>
          <p:cNvPr id="3" name="2 Marcador de contenido"/>
          <p:cNvSpPr>
            <a:spLocks noGrp="1"/>
          </p:cNvSpPr>
          <p:nvPr>
            <p:ph idx="1"/>
          </p:nvPr>
        </p:nvSpPr>
        <p:spPr>
          <a:xfrm>
            <a:off x="818712" y="2222287"/>
            <a:ext cx="10554574" cy="4335267"/>
          </a:xfrm>
        </p:spPr>
        <p:txBody>
          <a:bodyPr>
            <a:normAutofit/>
          </a:bodyPr>
          <a:lstStyle/>
          <a:p>
            <a:pPr marL="0" indent="0">
              <a:buNone/>
            </a:pPr>
            <a:r>
              <a:rPr lang="es-CL" dirty="0" smtClean="0"/>
              <a:t>- </a:t>
            </a:r>
            <a:r>
              <a:rPr lang="es-CL" sz="2000" dirty="0" smtClean="0"/>
              <a:t>El </a:t>
            </a:r>
            <a:r>
              <a:rPr lang="es-CL" sz="2000" dirty="0"/>
              <a:t>experimento neoliberal se ha convertido en un negocio, “El gran negocio de las universidades chilenas” al decir de </a:t>
            </a:r>
            <a:r>
              <a:rPr lang="es-CL" sz="2000" dirty="0" err="1"/>
              <a:t>Monckeberg</a:t>
            </a:r>
            <a:r>
              <a:rPr lang="es-CL" sz="2000" dirty="0"/>
              <a:t> (2007), </a:t>
            </a:r>
            <a:endParaRPr lang="es-CL" sz="2000" dirty="0" smtClean="0"/>
          </a:p>
          <a:p>
            <a:pPr marL="0" indent="0">
              <a:buNone/>
            </a:pPr>
            <a:r>
              <a:rPr lang="es-CL" sz="2000" dirty="0" smtClean="0"/>
              <a:t>- Un “sistema</a:t>
            </a:r>
            <a:r>
              <a:rPr lang="es-CL" sz="2000" dirty="0"/>
              <a:t>” jurídico anómalo (OPECH, 2009; Pérez, 2009; UNICEF, 2010) y desarticulado (OPECH, 2015), construyendo una especie de anarquía neoliberal, sin regulación del Estado.</a:t>
            </a:r>
          </a:p>
          <a:p>
            <a:pPr marL="0" indent="0">
              <a:buNone/>
            </a:pPr>
            <a:r>
              <a:rPr lang="es-CL" sz="2000" dirty="0" smtClean="0"/>
              <a:t>- La </a:t>
            </a:r>
            <a:r>
              <a:rPr lang="es-CL" sz="2000" dirty="0"/>
              <a:t>transnacionalización del mercado universitario, en el cual el mercado de servicios adquiere carácter internacional, como por ejemplo a través de consorcios empresariales dedicados a la Educación Superior . </a:t>
            </a:r>
          </a:p>
          <a:p>
            <a:pPr marL="0" indent="0">
              <a:buNone/>
            </a:pPr>
            <a:r>
              <a:rPr lang="es-CL" sz="2000" dirty="0" smtClean="0"/>
              <a:t>- El </a:t>
            </a:r>
            <a:r>
              <a:rPr lang="es-CL" sz="2000" dirty="0"/>
              <a:t>caso de las llamadas publicaciones ISI (Web of </a:t>
            </a:r>
            <a:r>
              <a:rPr lang="es-CL" sz="2000" dirty="0" err="1"/>
              <a:t>Science</a:t>
            </a:r>
            <a:r>
              <a:rPr lang="es-CL" sz="2000" dirty="0"/>
              <a:t>), de propiedad de Thomson Reuters, </a:t>
            </a:r>
            <a:r>
              <a:rPr lang="es-CL" sz="2000" dirty="0" smtClean="0"/>
              <a:t>se </a:t>
            </a:r>
            <a:r>
              <a:rPr lang="es-CL" sz="2000" dirty="0"/>
              <a:t>ha convertido en un indicador de calidad académica, en desmedro de otras fuentes de producción de conocimiento</a:t>
            </a:r>
            <a:r>
              <a:rPr lang="es-CL" dirty="0"/>
              <a:t>.</a:t>
            </a:r>
          </a:p>
          <a:p>
            <a:endParaRPr lang="es-CL" dirty="0"/>
          </a:p>
          <a:p>
            <a:endParaRPr lang="es-CL" dirty="0"/>
          </a:p>
        </p:txBody>
      </p:sp>
    </p:spTree>
    <p:extLst>
      <p:ext uri="{BB962C8B-B14F-4D97-AF65-F5344CB8AC3E}">
        <p14:creationId xmlns:p14="http://schemas.microsoft.com/office/powerpoint/2010/main" val="1700273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Diagnóstico</a:t>
            </a:r>
            <a:endParaRPr lang="es-CL" dirty="0"/>
          </a:p>
        </p:txBody>
      </p:sp>
      <p:sp>
        <p:nvSpPr>
          <p:cNvPr id="3" name="2 Marcador de contenido"/>
          <p:cNvSpPr>
            <a:spLocks noGrp="1"/>
          </p:cNvSpPr>
          <p:nvPr>
            <p:ph idx="1"/>
          </p:nvPr>
        </p:nvSpPr>
        <p:spPr>
          <a:xfrm>
            <a:off x="818712" y="1658983"/>
            <a:ext cx="10554574" cy="5042263"/>
          </a:xfrm>
        </p:spPr>
        <p:txBody>
          <a:bodyPr>
            <a:normAutofit/>
          </a:bodyPr>
          <a:lstStyle/>
          <a:p>
            <a:r>
              <a:rPr lang="es-CL" sz="2000" dirty="0"/>
              <a:t>Antes de la última dictadura militar existían 8 universidades que impartían estudios superiores (títulos profesionales y técnicos). La matrícula estatal era hegemónica y mayoritaria, considerando las únicas dos casa de estudios superiores de esta índole: la Universidad de Chile y la Universidad Técnica del Estado. Entre ambas tenían más de 20 sedes en regiones. </a:t>
            </a:r>
            <a:endParaRPr lang="es-CL" sz="2000" dirty="0" smtClean="0"/>
          </a:p>
          <a:p>
            <a:r>
              <a:rPr lang="es-CL" sz="2000" dirty="0" smtClean="0"/>
              <a:t>Las </a:t>
            </a:r>
            <a:r>
              <a:rPr lang="es-CL" sz="2000" dirty="0"/>
              <a:t>otras 6 universidades eran privadas: Pontificia Universidad Católica, Católica de Valparaíso, Católica del Norte, de Concepción, Austral y Federico Santa María. </a:t>
            </a:r>
            <a:endParaRPr lang="es-CL" sz="2000" dirty="0" smtClean="0"/>
          </a:p>
          <a:p>
            <a:r>
              <a:rPr lang="es-CL" sz="2000" dirty="0" smtClean="0"/>
              <a:t>Luego </a:t>
            </a:r>
            <a:r>
              <a:rPr lang="es-CL" sz="2000" dirty="0"/>
              <a:t>de la Constitución de 1980 se promulgaron dos Decretos de Fuerza de Ley (DFL 1 y DFL 2), los cuales desintegraron a las universidades estatales y promovieron el desarrollo de instituciones privadas. </a:t>
            </a:r>
          </a:p>
        </p:txBody>
      </p:sp>
    </p:spTree>
    <p:extLst>
      <p:ext uri="{BB962C8B-B14F-4D97-AF65-F5344CB8AC3E}">
        <p14:creationId xmlns:p14="http://schemas.microsoft.com/office/powerpoint/2010/main" val="363722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31" y="0"/>
            <a:ext cx="11822805" cy="63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03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1.- Marco regulatorio y rol del Estado</a:t>
            </a:r>
            <a:endParaRPr lang="es-CL" dirty="0"/>
          </a:p>
        </p:txBody>
      </p:sp>
      <p:sp>
        <p:nvSpPr>
          <p:cNvPr id="3" name="2 Marcador de contenido"/>
          <p:cNvSpPr>
            <a:spLocks noGrp="1"/>
          </p:cNvSpPr>
          <p:nvPr>
            <p:ph idx="1"/>
          </p:nvPr>
        </p:nvSpPr>
        <p:spPr>
          <a:xfrm>
            <a:off x="818712" y="2222287"/>
            <a:ext cx="10554574" cy="4513364"/>
          </a:xfrm>
        </p:spPr>
        <p:txBody>
          <a:bodyPr>
            <a:normAutofit/>
          </a:bodyPr>
          <a:lstStyle/>
          <a:p>
            <a:r>
              <a:rPr lang="es-CL" dirty="0"/>
              <a:t>El marco regulatorio de la educación chilena se establece tanto en la Constitución de 1980/2005 como en la Ley Orgánica Constitucional de Enseñanza (LOCE) de 1990, ley que fue sustituida para la enseñanza escolar obligatoria por la Ley General de Educación (LGE), pero que sigue vigente para el ámbito de la educación superior. </a:t>
            </a:r>
            <a:endParaRPr lang="es-CL" dirty="0" smtClean="0"/>
          </a:p>
          <a:p>
            <a:r>
              <a:rPr lang="es-CL" dirty="0" smtClean="0"/>
              <a:t>En </a:t>
            </a:r>
            <a:r>
              <a:rPr lang="es-CL" dirty="0"/>
              <a:t>ambos cuerpos </a:t>
            </a:r>
            <a:r>
              <a:rPr lang="es-CL" dirty="0" smtClean="0"/>
              <a:t>legales la </a:t>
            </a:r>
            <a:r>
              <a:rPr lang="es-CL" dirty="0"/>
              <a:t>función subsidiaria implica, en primer lugar, que el Estado proporciona educación siempre y cuando otras instancias intermedias de la sociedad (como las iglesias u otro tipo de agente particular) no estén posibilitadas de realizar esta </a:t>
            </a:r>
            <a:r>
              <a:rPr lang="es-CL" dirty="0" smtClean="0"/>
              <a:t>labor.</a:t>
            </a:r>
          </a:p>
          <a:p>
            <a:r>
              <a:rPr lang="es-CL" dirty="0" smtClean="0"/>
              <a:t>Además</a:t>
            </a:r>
            <a:r>
              <a:rPr lang="es-CL" dirty="0"/>
              <a:t>, el rol subsidiario implica la responsabilidad del Estado para con estos cuerpos intermedios de manera de ayudarlos a cumplir y desarrollar su función social, sea educativa, económica o de otro tipo. </a:t>
            </a:r>
          </a:p>
          <a:p>
            <a:r>
              <a:rPr lang="es-CL" dirty="0"/>
              <a:t>La Constitución de la República de Chile d</a:t>
            </a:r>
            <a:r>
              <a:rPr lang="es-CL" dirty="0" smtClean="0"/>
              <a:t>el </a:t>
            </a:r>
            <a:r>
              <a:rPr lang="es-CL" dirty="0"/>
              <a:t>año </a:t>
            </a:r>
            <a:r>
              <a:rPr lang="es-CL" dirty="0" smtClean="0"/>
              <a:t>1980, en su </a:t>
            </a:r>
            <a:r>
              <a:rPr lang="es-CL" dirty="0"/>
              <a:t>capítulo III </a:t>
            </a:r>
            <a:r>
              <a:rPr lang="es-CL" dirty="0" smtClean="0"/>
              <a:t> </a:t>
            </a:r>
            <a:r>
              <a:rPr lang="es-CL" dirty="0"/>
              <a:t>define los DERECHOS Y DEBERES </a:t>
            </a:r>
            <a:r>
              <a:rPr lang="es-CL" dirty="0" smtClean="0"/>
              <a:t>CONSTITUCIONALES. </a:t>
            </a:r>
          </a:p>
          <a:p>
            <a:endParaRPr lang="es-CL" dirty="0"/>
          </a:p>
          <a:p>
            <a:endParaRPr lang="es-CL" dirty="0"/>
          </a:p>
        </p:txBody>
      </p:sp>
    </p:spTree>
    <p:extLst>
      <p:ext uri="{BB962C8B-B14F-4D97-AF65-F5344CB8AC3E}">
        <p14:creationId xmlns:p14="http://schemas.microsoft.com/office/powerpoint/2010/main" val="154335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artículo 19: Acerca de los derechos </a:t>
            </a:r>
            <a:endParaRPr lang="es-CL" dirty="0"/>
          </a:p>
        </p:txBody>
      </p:sp>
      <p:sp>
        <p:nvSpPr>
          <p:cNvPr id="3" name="2 Marcador de contenido"/>
          <p:cNvSpPr>
            <a:spLocks noGrp="1"/>
          </p:cNvSpPr>
          <p:nvPr>
            <p:ph idx="1"/>
          </p:nvPr>
        </p:nvSpPr>
        <p:spPr>
          <a:xfrm>
            <a:off x="818712" y="1635616"/>
            <a:ext cx="10554574" cy="5222383"/>
          </a:xfrm>
        </p:spPr>
        <p:txBody>
          <a:bodyPr>
            <a:normAutofit fontScale="92500" lnSpcReduction="20000"/>
          </a:bodyPr>
          <a:lstStyle/>
          <a:p>
            <a:r>
              <a:rPr lang="es-CL" sz="1900" dirty="0"/>
              <a:t>Dentro de este capítulo destaca el artículo 19 que define veinticinco </a:t>
            </a:r>
            <a:r>
              <a:rPr lang="es-CL" sz="1900" dirty="0" smtClean="0"/>
              <a:t>derechos que </a:t>
            </a:r>
            <a:r>
              <a:rPr lang="es-CL" sz="1900" dirty="0"/>
              <a:t>estarían resguardados por la carta fundamental. </a:t>
            </a:r>
            <a:endParaRPr lang="es-CL" sz="1900" dirty="0" smtClean="0"/>
          </a:p>
          <a:p>
            <a:r>
              <a:rPr lang="es-CL" sz="1900" dirty="0" smtClean="0"/>
              <a:t>A) El </a:t>
            </a:r>
            <a:r>
              <a:rPr lang="es-CL" sz="1900" dirty="0"/>
              <a:t>numeral 10° de este artículo (19 10°) define el derecho a la educación de la siguiente forma « (…) los padres tienen el derecho preferente y el deber de educar a sus hijos. Corresponderá al Estado otorgar especial protección al ejercicio de este derecho (...)». Al plantearlo de esta forma, el derecho a la educación es comprendido como un derecho de elección de los padres. El Estado garantiza la libertad de los padres a elegir un determinado establecimiento educacional, pero NO GARANTIZA el derecho a la educación de niños/as, jóvenes y adultos. </a:t>
            </a:r>
          </a:p>
          <a:p>
            <a:r>
              <a:rPr lang="es-CL" sz="1900" dirty="0"/>
              <a:t>B) Por otra parte, el </a:t>
            </a:r>
            <a:r>
              <a:rPr lang="es-CL" sz="1900" dirty="0" smtClean="0"/>
              <a:t>numeral 11</a:t>
            </a:r>
            <a:r>
              <a:rPr lang="es-CL" sz="1900" dirty="0"/>
              <a:t>° define el derecho a la libertad de enseñanza, como el derecho de « (…) abrir, organizar y mantener establecimientos educacionales (...)». Como se aprecia, no se trata del derecho a la libertad de cátedra ni el fomento de distintos proyectos educativos, sino simplemente del derecho de los particulares de abrir sus propios establecimientos. Una anomalía en relación a cómo funciona la educación en el resto del mundo</a:t>
            </a:r>
            <a:r>
              <a:rPr lang="es-CL" sz="1900" dirty="0" smtClean="0"/>
              <a:t>.</a:t>
            </a:r>
            <a:endParaRPr lang="es-CL" sz="1900" dirty="0"/>
          </a:p>
          <a:p>
            <a:r>
              <a:rPr lang="es-CL" sz="1900" dirty="0"/>
              <a:t>Además de estos dos derechos </a:t>
            </a:r>
            <a:r>
              <a:rPr lang="es-CL" sz="1900" dirty="0" smtClean="0"/>
              <a:t>del artículo 19 (numeral  </a:t>
            </a:r>
            <a:r>
              <a:rPr lang="es-CL" sz="1900" dirty="0"/>
              <a:t>10° y </a:t>
            </a:r>
            <a:r>
              <a:rPr lang="es-CL" sz="1900" dirty="0" smtClean="0"/>
              <a:t> </a:t>
            </a:r>
            <a:r>
              <a:rPr lang="es-CL" sz="1900" dirty="0"/>
              <a:t>11°), el artículo </a:t>
            </a:r>
            <a:r>
              <a:rPr lang="es-CL" sz="1900" dirty="0" smtClean="0"/>
              <a:t>define </a:t>
            </a:r>
            <a:r>
              <a:rPr lang="es-CL" sz="1900" dirty="0"/>
              <a:t>4 derechos relacionados con la propiedad: «derecho a desarrollar cualquier actividad económica» </a:t>
            </a:r>
            <a:r>
              <a:rPr lang="es-CL" sz="1900" dirty="0" smtClean="0"/>
              <a:t>(numeral 21); </a:t>
            </a:r>
            <a:r>
              <a:rPr lang="es-CL" sz="1900" dirty="0"/>
              <a:t>«derecho a no ser discriminado por el Estado y sus organismos en materia económica» </a:t>
            </a:r>
            <a:r>
              <a:rPr lang="es-CL" sz="1900" dirty="0" smtClean="0"/>
              <a:t>(numeral 22</a:t>
            </a:r>
            <a:r>
              <a:rPr lang="es-CL" sz="1900" dirty="0"/>
              <a:t>); «derecho a la libertad para adquirir el dominio de toda clase de bienes» </a:t>
            </a:r>
            <a:r>
              <a:rPr lang="es-CL" sz="1900" dirty="0" smtClean="0"/>
              <a:t>(numeral  </a:t>
            </a:r>
            <a:r>
              <a:rPr lang="es-CL" sz="1900" dirty="0"/>
              <a:t>23); y, «derecho de propiedad en sus diversas especies sobre toda clase de bienes corporales e incorporales» </a:t>
            </a:r>
            <a:r>
              <a:rPr lang="es-CL" sz="1900" dirty="0" smtClean="0"/>
              <a:t>(numeral 24</a:t>
            </a:r>
            <a:r>
              <a:rPr lang="es-CL" sz="1900" dirty="0"/>
              <a:t>). </a:t>
            </a:r>
          </a:p>
          <a:p>
            <a:endParaRPr lang="es-CL" dirty="0"/>
          </a:p>
        </p:txBody>
      </p:sp>
    </p:spTree>
    <p:extLst>
      <p:ext uri="{BB962C8B-B14F-4D97-AF65-F5344CB8AC3E}">
        <p14:creationId xmlns:p14="http://schemas.microsoft.com/office/powerpoint/2010/main" val="2237331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Y el artículo 20 de la Constitución dice</a:t>
            </a:r>
            <a:endParaRPr lang="es-CL" dirty="0"/>
          </a:p>
        </p:txBody>
      </p:sp>
      <p:sp>
        <p:nvSpPr>
          <p:cNvPr id="3" name="2 Marcador de contenido"/>
          <p:cNvSpPr>
            <a:spLocks noGrp="1"/>
          </p:cNvSpPr>
          <p:nvPr>
            <p:ph idx="1"/>
          </p:nvPr>
        </p:nvSpPr>
        <p:spPr>
          <a:xfrm>
            <a:off x="818712" y="1815921"/>
            <a:ext cx="10554574" cy="4906851"/>
          </a:xfrm>
        </p:spPr>
        <p:txBody>
          <a:bodyPr>
            <a:normAutofit/>
          </a:bodyPr>
          <a:lstStyle/>
          <a:p>
            <a:r>
              <a:rPr lang="es-CL" dirty="0"/>
              <a:t>Por último, el artículo 20 establece los derechos que gozan de garantía constitucional, es decir, que tienen preeminencia sobre los demás, siendo los derechos por los cuales se puede apelar constitucionalmente si no se cumplen. Estos </a:t>
            </a:r>
            <a:r>
              <a:rPr lang="es-CL" dirty="0" smtClean="0"/>
              <a:t>son</a:t>
            </a:r>
            <a:r>
              <a:rPr lang="es-CL" dirty="0"/>
              <a:t>: </a:t>
            </a:r>
            <a:endParaRPr lang="es-CL" dirty="0" smtClean="0"/>
          </a:p>
          <a:p>
            <a:r>
              <a:rPr lang="es-CL" dirty="0" smtClean="0"/>
              <a:t>Artículo 20 dice: «El </a:t>
            </a:r>
            <a:r>
              <a:rPr lang="es-CL" dirty="0"/>
              <a:t>que por causa de actos u </a:t>
            </a:r>
            <a:r>
              <a:rPr lang="es-CL" dirty="0" smtClean="0"/>
              <a:t>omisiones arbitrarios </a:t>
            </a:r>
            <a:r>
              <a:rPr lang="es-CL" dirty="0"/>
              <a:t>o ilegales sufra privación, perturbación </a:t>
            </a:r>
            <a:r>
              <a:rPr lang="es-CL" dirty="0" smtClean="0"/>
              <a:t>o amenaza </a:t>
            </a:r>
            <a:r>
              <a:rPr lang="es-CL" dirty="0"/>
              <a:t>en el legítimo ejercicio de los derechos </a:t>
            </a:r>
            <a:r>
              <a:rPr lang="es-CL" dirty="0" smtClean="0"/>
              <a:t>y garantías </a:t>
            </a:r>
            <a:r>
              <a:rPr lang="es-CL" dirty="0"/>
              <a:t>establecidos en el artículo 19, </a:t>
            </a:r>
            <a:r>
              <a:rPr lang="es-CL" dirty="0" err="1" smtClean="0"/>
              <a:t>númerales</a:t>
            </a:r>
            <a:r>
              <a:rPr lang="es-CL" dirty="0" smtClean="0"/>
              <a:t> 1º, 2º</a:t>
            </a:r>
            <a:r>
              <a:rPr lang="es-CL" dirty="0"/>
              <a:t>, 3º inciso quinto, 4º, 5º, 6º, 9º inciso </a:t>
            </a:r>
            <a:r>
              <a:rPr lang="es-CL" dirty="0" smtClean="0"/>
              <a:t>final, 11º,12º</a:t>
            </a:r>
            <a:r>
              <a:rPr lang="es-CL" dirty="0"/>
              <a:t>, 13º, 15º, 16º en lo relativo a la libertad </a:t>
            </a:r>
            <a:r>
              <a:rPr lang="es-CL" dirty="0" smtClean="0"/>
              <a:t>de trabajo </a:t>
            </a:r>
            <a:r>
              <a:rPr lang="es-CL" dirty="0"/>
              <a:t>y al derecho a su libre elección y </a:t>
            </a:r>
            <a:r>
              <a:rPr lang="es-CL" dirty="0" smtClean="0"/>
              <a:t>libre contratación</a:t>
            </a:r>
            <a:r>
              <a:rPr lang="es-CL" dirty="0"/>
              <a:t>, y a lo establecido en el inciso cuarto, </a:t>
            </a:r>
            <a:r>
              <a:rPr lang="es-CL" dirty="0" smtClean="0"/>
              <a:t>19º, 21º</a:t>
            </a:r>
            <a:r>
              <a:rPr lang="es-CL" dirty="0"/>
              <a:t>, 22º, 23º, 24°, y 25º podrá ocurrir por sí o </a:t>
            </a:r>
            <a:r>
              <a:rPr lang="es-CL" dirty="0" smtClean="0"/>
              <a:t>por cualquiera </a:t>
            </a:r>
            <a:r>
              <a:rPr lang="es-CL" dirty="0"/>
              <a:t>a su nombre, a la Corte de </a:t>
            </a:r>
            <a:r>
              <a:rPr lang="es-CL" dirty="0" smtClean="0"/>
              <a:t>Apelaciones respectiva</a:t>
            </a:r>
            <a:r>
              <a:rPr lang="es-CL" dirty="0"/>
              <a:t>, la que adoptará de inmediato las </a:t>
            </a:r>
            <a:r>
              <a:rPr lang="es-CL" dirty="0" smtClean="0"/>
              <a:t>providencias que </a:t>
            </a:r>
            <a:r>
              <a:rPr lang="es-CL" dirty="0"/>
              <a:t>juzgue necesarias para restablecer el imperio </a:t>
            </a:r>
            <a:r>
              <a:rPr lang="es-CL" dirty="0" smtClean="0"/>
              <a:t>del derecho </a:t>
            </a:r>
            <a:r>
              <a:rPr lang="es-CL" dirty="0"/>
              <a:t>y asegurar la debida protección del afectado, </a:t>
            </a:r>
            <a:r>
              <a:rPr lang="es-CL" dirty="0" smtClean="0"/>
              <a:t>sin perjuicio </a:t>
            </a:r>
            <a:r>
              <a:rPr lang="es-CL" dirty="0"/>
              <a:t>de los demás derechos que pueda hacer valer </a:t>
            </a:r>
            <a:r>
              <a:rPr lang="es-CL" dirty="0" smtClean="0"/>
              <a:t>ante la </a:t>
            </a:r>
            <a:r>
              <a:rPr lang="es-CL" dirty="0"/>
              <a:t>autoridad o los tribunales correspondientes</a:t>
            </a:r>
            <a:r>
              <a:rPr lang="es-CL" dirty="0" smtClean="0"/>
              <a:t>.</a:t>
            </a:r>
          </a:p>
          <a:p>
            <a:r>
              <a:rPr lang="es-CL" dirty="0"/>
              <a:t>L</a:t>
            </a:r>
            <a:r>
              <a:rPr lang="es-CL" dirty="0" smtClean="0"/>
              <a:t>o </a:t>
            </a:r>
            <a:r>
              <a:rPr lang="es-CL" dirty="0"/>
              <a:t>cual demuestra la preferencia por determinados derechos, NO GARANTIZANDO EL DERECHO A LA EDUCACIÓN (19 10°).</a:t>
            </a:r>
            <a:endParaRPr lang="es-CL" dirty="0" smtClean="0"/>
          </a:p>
        </p:txBody>
      </p:sp>
    </p:spTree>
    <p:extLst>
      <p:ext uri="{BB962C8B-B14F-4D97-AF65-F5344CB8AC3E}">
        <p14:creationId xmlns:p14="http://schemas.microsoft.com/office/powerpoint/2010/main" val="633344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TM03457503[[fn=Sobrio]]</Template>
  <TotalTime>7641</TotalTime>
  <Words>3364</Words>
  <Application>Microsoft Office PowerPoint</Application>
  <PresentationFormat>Personalizado</PresentationFormat>
  <Paragraphs>107</Paragraphs>
  <Slides>26</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28" baseType="lpstr">
      <vt:lpstr>Citable</vt:lpstr>
      <vt:lpstr>Imagen de mapa de bits</vt:lpstr>
      <vt:lpstr>LOS PROBLEMAS Y DESAFÍOS ESTRUCTURALES DE LA EDUCACIÓN SUPERIOR EN EL CHILE NEOLIBERAL:  ¿Entre el desalojo de la educación pública o el Frankeinstein de la educación superior chilena? </vt:lpstr>
      <vt:lpstr>Breve revisión de los Modelos de Universidades en Educación Superior</vt:lpstr>
      <vt:lpstr>Temáticas generales de la Educación Superior en América Latina </vt:lpstr>
      <vt:lpstr>Diagnóstico</vt:lpstr>
      <vt:lpstr>Diagnóstico</vt:lpstr>
      <vt:lpstr>Presentación de PowerPoint</vt:lpstr>
      <vt:lpstr> 1.- Marco regulatorio y rol del Estado</vt:lpstr>
      <vt:lpstr>El artículo 19: Acerca de los derechos </vt:lpstr>
      <vt:lpstr>Y el artículo 20 de la Constitución dice</vt:lpstr>
      <vt:lpstr>2.- Institucionalidad y rol del Estado </vt:lpstr>
      <vt:lpstr>Sobre el rol y la acreditación</vt:lpstr>
      <vt:lpstr>Sobre las agrupaciones</vt:lpstr>
      <vt:lpstr>3.- Acceso y retención de matrículas</vt:lpstr>
      <vt:lpstr>Sobre acceso y retención de matrículas </vt:lpstr>
      <vt:lpstr>Presentación de PowerPoint</vt:lpstr>
      <vt:lpstr>Presentación de PowerPoint</vt:lpstr>
      <vt:lpstr>Presentación de PowerPoint</vt:lpstr>
      <vt:lpstr>Permanencia</vt:lpstr>
      <vt:lpstr>4.  Por último, Financiamiento</vt:lpstr>
      <vt:lpstr>Financiamiento</vt:lpstr>
      <vt:lpstr>Conclusiones</vt:lpstr>
      <vt:lpstr>Luego de leer y estudiar el nuevo proyecto de ley</vt:lpstr>
      <vt:lpstr>Presentación de PowerPoint</vt:lpstr>
      <vt:lpstr>Presentación de PowerPoint</vt:lpstr>
      <vt:lpstr>Antecedentes Antecedentes históricos de la Educación Superior</vt:lpstr>
      <vt:lpstr>Las Leyes Constitucionales de Educación:  Constitución Política y Ley Orgánica Constitucional de Enseñanza (LOCE).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Formación y Autoeducación  Tema:  “Financiamiento en/de la Educación: diagnósticos y propuestas”</dc:title>
  <dc:creator>Diego Parra Moreno</dc:creator>
  <cp:lastModifiedBy>Foro</cp:lastModifiedBy>
  <cp:revision>81</cp:revision>
  <dcterms:created xsi:type="dcterms:W3CDTF">2015-11-23T21:15:05Z</dcterms:created>
  <dcterms:modified xsi:type="dcterms:W3CDTF">2017-06-12T16:44:24Z</dcterms:modified>
</cp:coreProperties>
</file>